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Montserrat" panose="00000500000000000000" pitchFamily="2" charset="0"/>
      <p:regular r:id="rId17"/>
      <p:bold r:id="rId18"/>
      <p:italic r:id="rId19"/>
      <p:boldItalic r:id="rId20"/>
    </p:embeddedFont>
    <p:embeddedFont>
      <p:font typeface="Montserrat Bold" panose="00000800000000000000" pitchFamily="2" charset="0"/>
      <p:regular r:id="rId21"/>
      <p:bold r:id="rId22"/>
    </p:embeddedFont>
    <p:embeddedFont>
      <p:font typeface="Poppins" panose="00000500000000000000" pitchFamily="2" charset="0"/>
      <p:regular r:id="rId23"/>
      <p:bold r:id="rId24"/>
      <p:italic r:id="rId25"/>
      <p:boldItalic r:id="rId26"/>
    </p:embeddedFont>
    <p:embeddedFont>
      <p:font typeface="Poppins Bold" panose="00000800000000000000" pitchFamily="2" charset="0"/>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239207-BC8B-1720-8072-AB24D00C53D1}" v="1" dt="2025-05-21T01:51:27.1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70.svg"/><Relationship Id="rId3" Type="http://schemas.openxmlformats.org/officeDocument/2006/relationships/image" Target="../media/image81.jpeg"/><Relationship Id="rId7" Type="http://schemas.openxmlformats.org/officeDocument/2006/relationships/image" Target="../media/image5.svg"/><Relationship Id="rId12"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5.svg"/><Relationship Id="rId5" Type="http://schemas.openxmlformats.org/officeDocument/2006/relationships/image" Target="../media/image78.svg"/><Relationship Id="rId15" Type="http://schemas.openxmlformats.org/officeDocument/2006/relationships/image" Target="../media/image51.svg"/><Relationship Id="rId10" Type="http://schemas.openxmlformats.org/officeDocument/2006/relationships/image" Target="../media/image84.png"/><Relationship Id="rId4" Type="http://schemas.openxmlformats.org/officeDocument/2006/relationships/image" Target="../media/image77.png"/><Relationship Id="rId9" Type="http://schemas.openxmlformats.org/officeDocument/2006/relationships/image" Target="../media/image83.svg"/><Relationship Id="rId14" Type="http://schemas.openxmlformats.org/officeDocument/2006/relationships/image" Target="../media/image50.png"/></Relationships>
</file>

<file path=ppt/slides/_rels/slide11.xml.rels><?xml version="1.0" encoding="UTF-8" standalone="yes"?>
<Relationships xmlns="http://schemas.openxmlformats.org/package/2006/relationships"><Relationship Id="rId8" Type="http://schemas.openxmlformats.org/officeDocument/2006/relationships/image" Target="../media/image83.svg"/><Relationship Id="rId13" Type="http://schemas.openxmlformats.org/officeDocument/2006/relationships/image" Target="../media/image50.png"/><Relationship Id="rId3" Type="http://schemas.openxmlformats.org/officeDocument/2006/relationships/image" Target="../media/image77.png"/><Relationship Id="rId7" Type="http://schemas.openxmlformats.org/officeDocument/2006/relationships/image" Target="../media/image82.png"/><Relationship Id="rId12" Type="http://schemas.openxmlformats.org/officeDocument/2006/relationships/image" Target="../media/image70.svg"/><Relationship Id="rId2" Type="http://schemas.openxmlformats.org/officeDocument/2006/relationships/image" Target="../media/image1.jpeg"/><Relationship Id="rId16" Type="http://schemas.openxmlformats.org/officeDocument/2006/relationships/image" Target="../media/image87.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69.png"/><Relationship Id="rId5" Type="http://schemas.openxmlformats.org/officeDocument/2006/relationships/image" Target="../media/image4.png"/><Relationship Id="rId15" Type="http://schemas.openxmlformats.org/officeDocument/2006/relationships/image" Target="../media/image86.png"/><Relationship Id="rId10" Type="http://schemas.openxmlformats.org/officeDocument/2006/relationships/image" Target="../media/image85.svg"/><Relationship Id="rId4" Type="http://schemas.openxmlformats.org/officeDocument/2006/relationships/image" Target="../media/image78.svg"/><Relationship Id="rId9" Type="http://schemas.openxmlformats.org/officeDocument/2006/relationships/image" Target="../media/image84.png"/><Relationship Id="rId14" Type="http://schemas.openxmlformats.org/officeDocument/2006/relationships/image" Target="../media/image51.svg"/></Relationships>
</file>

<file path=ppt/slides/_rels/slide12.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svg"/><Relationship Id="rId3" Type="http://schemas.openxmlformats.org/officeDocument/2006/relationships/image" Target="../media/image88.jpeg"/><Relationship Id="rId7" Type="http://schemas.openxmlformats.org/officeDocument/2006/relationships/image" Target="../media/image90.svg"/><Relationship Id="rId12"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94.svg"/><Relationship Id="rId5" Type="http://schemas.openxmlformats.org/officeDocument/2006/relationships/image" Target="../media/image5.svg"/><Relationship Id="rId10" Type="http://schemas.openxmlformats.org/officeDocument/2006/relationships/image" Target="../media/image93.png"/><Relationship Id="rId4" Type="http://schemas.openxmlformats.org/officeDocument/2006/relationships/image" Target="../media/image4.png"/><Relationship Id="rId9" Type="http://schemas.openxmlformats.org/officeDocument/2006/relationships/image" Target="../media/image92.svg"/></Relationships>
</file>

<file path=ppt/slides/_rels/slide13.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4.png"/><Relationship Id="rId7" Type="http://schemas.openxmlformats.org/officeDocument/2006/relationships/image" Target="../media/image91.png"/><Relationship Id="rId12" Type="http://schemas.openxmlformats.org/officeDocument/2006/relationships/image" Target="../media/image1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0.svg"/><Relationship Id="rId11" Type="http://schemas.openxmlformats.org/officeDocument/2006/relationships/image" Target="../media/image13.png"/><Relationship Id="rId5" Type="http://schemas.openxmlformats.org/officeDocument/2006/relationships/image" Target="../media/image89.png"/><Relationship Id="rId10" Type="http://schemas.openxmlformats.org/officeDocument/2006/relationships/image" Target="../media/image94.svg"/><Relationship Id="rId4" Type="http://schemas.openxmlformats.org/officeDocument/2006/relationships/image" Target="../media/image5.svg"/><Relationship Id="rId9" Type="http://schemas.openxmlformats.org/officeDocument/2006/relationships/image" Target="../media/image93.png"/></Relationships>
</file>

<file path=ppt/slides/_rels/slide1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97.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slides/_rels/slide15.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0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4.svg"/><Relationship Id="rId11" Type="http://schemas.openxmlformats.org/officeDocument/2006/relationships/image" Target="../media/image107.png"/><Relationship Id="rId5" Type="http://schemas.openxmlformats.org/officeDocument/2006/relationships/image" Target="../media/image103.png"/><Relationship Id="rId10" Type="http://schemas.openxmlformats.org/officeDocument/2006/relationships/image" Target="../media/image90.svg"/><Relationship Id="rId4" Type="http://schemas.openxmlformats.org/officeDocument/2006/relationships/image" Target="../media/image102.svg"/><Relationship Id="rId9" Type="http://schemas.openxmlformats.org/officeDocument/2006/relationships/image" Target="../media/image89.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image" Target="../media/image1.jpeg"/><Relationship Id="rId16" Type="http://schemas.openxmlformats.org/officeDocument/2006/relationships/image" Target="../media/image30.sv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1.svg"/><Relationship Id="rId18" Type="http://schemas.openxmlformats.org/officeDocument/2006/relationships/image" Target="../media/image46.png"/><Relationship Id="rId3" Type="http://schemas.openxmlformats.org/officeDocument/2006/relationships/image" Target="../media/image33.jpeg"/><Relationship Id="rId7" Type="http://schemas.openxmlformats.org/officeDocument/2006/relationships/image" Target="../media/image37.svg"/><Relationship Id="rId12" Type="http://schemas.openxmlformats.org/officeDocument/2006/relationships/image" Target="../media/image40.png"/><Relationship Id="rId17" Type="http://schemas.openxmlformats.org/officeDocument/2006/relationships/image" Target="../media/image45.svg"/><Relationship Id="rId2" Type="http://schemas.openxmlformats.org/officeDocument/2006/relationships/image" Target="../media/image1.jpeg"/><Relationship Id="rId16"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32.svg"/><Relationship Id="rId5" Type="http://schemas.openxmlformats.org/officeDocument/2006/relationships/image" Target="../media/image35.gif"/><Relationship Id="rId15" Type="http://schemas.openxmlformats.org/officeDocument/2006/relationships/image" Target="../media/image43.svg"/><Relationship Id="rId10" Type="http://schemas.openxmlformats.org/officeDocument/2006/relationships/image" Target="../media/image31.png"/><Relationship Id="rId19" Type="http://schemas.openxmlformats.org/officeDocument/2006/relationships/image" Target="../media/image47.svg"/><Relationship Id="rId4" Type="http://schemas.openxmlformats.org/officeDocument/2006/relationships/image" Target="../media/image34.jpeg"/><Relationship Id="rId9" Type="http://schemas.openxmlformats.org/officeDocument/2006/relationships/image" Target="../media/image39.svg"/><Relationship Id="rId14" Type="http://schemas.openxmlformats.org/officeDocument/2006/relationships/image" Target="../media/image42.png"/></Relationships>
</file>

<file path=ppt/slides/_rels/slide5.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3" Type="http://schemas.openxmlformats.org/officeDocument/2006/relationships/image" Target="../media/image36.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52.png"/><Relationship Id="rId5" Type="http://schemas.openxmlformats.org/officeDocument/2006/relationships/image" Target="../media/image31.png"/><Relationship Id="rId10" Type="http://schemas.openxmlformats.org/officeDocument/2006/relationships/image" Target="../media/image51.svg"/><Relationship Id="rId4" Type="http://schemas.openxmlformats.org/officeDocument/2006/relationships/image" Target="../media/image37.svg"/><Relationship Id="rId9" Type="http://schemas.openxmlformats.org/officeDocument/2006/relationships/image" Target="../media/image50.png"/><Relationship Id="rId14" Type="http://schemas.openxmlformats.org/officeDocument/2006/relationships/image" Target="../media/image55.svg"/></Relationships>
</file>

<file path=ppt/slides/_rels/slide6.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53.sv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9.svg"/><Relationship Id="rId11" Type="http://schemas.openxmlformats.org/officeDocument/2006/relationships/image" Target="../media/image64.sv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svg"/><Relationship Id="rId9" Type="http://schemas.openxmlformats.org/officeDocument/2006/relationships/image" Target="../media/image62.jpeg"/></Relationships>
</file>

<file path=ppt/slides/_rels/slide7.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7.png"/><Relationship Id="rId3" Type="http://schemas.openxmlformats.org/officeDocument/2006/relationships/image" Target="../media/image56.png"/><Relationship Id="rId7" Type="http://schemas.openxmlformats.org/officeDocument/2006/relationships/image" Target="../media/image63.png"/><Relationship Id="rId12" Type="http://schemas.openxmlformats.org/officeDocument/2006/relationships/image" Target="../media/image6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65.png"/><Relationship Id="rId5" Type="http://schemas.openxmlformats.org/officeDocument/2006/relationships/image" Target="../media/image60.png"/><Relationship Id="rId10" Type="http://schemas.openxmlformats.org/officeDocument/2006/relationships/image" Target="../media/image53.svg"/><Relationship Id="rId4" Type="http://schemas.openxmlformats.org/officeDocument/2006/relationships/image" Target="../media/image57.svg"/><Relationship Id="rId9" Type="http://schemas.openxmlformats.org/officeDocument/2006/relationships/image" Target="../media/image52.png"/><Relationship Id="rId14" Type="http://schemas.openxmlformats.org/officeDocument/2006/relationships/image" Target="../media/image68.svg"/></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75.png"/><Relationship Id="rId3" Type="http://schemas.openxmlformats.org/officeDocument/2006/relationships/image" Target="../media/image31.png"/><Relationship Id="rId7" Type="http://schemas.openxmlformats.org/officeDocument/2006/relationships/image" Target="../media/image15.png"/><Relationship Id="rId12" Type="http://schemas.openxmlformats.org/officeDocument/2006/relationships/image" Target="../media/image7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0.svg"/><Relationship Id="rId11" Type="http://schemas.openxmlformats.org/officeDocument/2006/relationships/image" Target="../media/image73.svg"/><Relationship Id="rId5" Type="http://schemas.openxmlformats.org/officeDocument/2006/relationships/image" Target="../media/image69.png"/><Relationship Id="rId10" Type="http://schemas.openxmlformats.org/officeDocument/2006/relationships/image" Target="../media/image72.png"/><Relationship Id="rId4" Type="http://schemas.openxmlformats.org/officeDocument/2006/relationships/image" Target="../media/image32.svg"/><Relationship Id="rId9" Type="http://schemas.openxmlformats.org/officeDocument/2006/relationships/image" Target="../media/image71.png"/><Relationship Id="rId14" Type="http://schemas.openxmlformats.org/officeDocument/2006/relationships/image" Target="../media/image76.svg"/></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78.svg"/><Relationship Id="rId3" Type="http://schemas.openxmlformats.org/officeDocument/2006/relationships/image" Target="../media/image31.png"/><Relationship Id="rId7" Type="http://schemas.openxmlformats.org/officeDocument/2006/relationships/image" Target="../media/image15.png"/><Relationship Id="rId12" Type="http://schemas.openxmlformats.org/officeDocument/2006/relationships/image" Target="../media/image77.png"/><Relationship Id="rId17" Type="http://schemas.openxmlformats.org/officeDocument/2006/relationships/image" Target="../media/image76.svg"/><Relationship Id="rId2" Type="http://schemas.openxmlformats.org/officeDocument/2006/relationships/image" Target="../media/image1.jpeg"/><Relationship Id="rId16"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0.svg"/><Relationship Id="rId11" Type="http://schemas.openxmlformats.org/officeDocument/2006/relationships/image" Target="../media/image73.svg"/><Relationship Id="rId5" Type="http://schemas.openxmlformats.org/officeDocument/2006/relationships/image" Target="../media/image69.png"/><Relationship Id="rId15" Type="http://schemas.openxmlformats.org/officeDocument/2006/relationships/image" Target="../media/image80.svg"/><Relationship Id="rId10" Type="http://schemas.openxmlformats.org/officeDocument/2006/relationships/image" Target="../media/image72.png"/><Relationship Id="rId4" Type="http://schemas.openxmlformats.org/officeDocument/2006/relationships/image" Target="../media/image32.svg"/><Relationship Id="rId9" Type="http://schemas.openxmlformats.org/officeDocument/2006/relationships/image" Target="../media/image71.png"/><Relationship Id="rId14"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71285" y="-169333"/>
            <a:ext cx="18666536" cy="11463229"/>
          </a:xfrm>
          <a:custGeom>
            <a:avLst/>
            <a:gdLst/>
            <a:ahLst/>
            <a:cxnLst/>
            <a:rect l="l" t="t" r="r" b="b"/>
            <a:pathLst>
              <a:path w="18666536" h="11463229">
                <a:moveTo>
                  <a:pt x="0" y="0"/>
                </a:moveTo>
                <a:lnTo>
                  <a:pt x="18666536" y="0"/>
                </a:lnTo>
                <a:lnTo>
                  <a:pt x="18666536" y="11463229"/>
                </a:lnTo>
                <a:lnTo>
                  <a:pt x="0" y="11463229"/>
                </a:lnTo>
                <a:lnTo>
                  <a:pt x="0" y="0"/>
                </a:lnTo>
                <a:close/>
              </a:path>
            </a:pathLst>
          </a:custGeom>
          <a:blipFill>
            <a:blip r:embed="rId2"/>
            <a:stretch>
              <a:fillRect t="-8011" b="-8011"/>
            </a:stretch>
          </a:blipFill>
        </p:spPr>
      </p:sp>
      <p:grpSp>
        <p:nvGrpSpPr>
          <p:cNvPr id="3" name="Group 3"/>
          <p:cNvGrpSpPr/>
          <p:nvPr/>
        </p:nvGrpSpPr>
        <p:grpSpPr>
          <a:xfrm>
            <a:off x="934863" y="1028700"/>
            <a:ext cx="9657676" cy="8840156"/>
            <a:chOff x="0" y="0"/>
            <a:chExt cx="2543586" cy="2328272"/>
          </a:xfrm>
        </p:grpSpPr>
        <p:sp>
          <p:nvSpPr>
            <p:cNvPr id="4" name="Freeform 4"/>
            <p:cNvSpPr/>
            <p:nvPr/>
          </p:nvSpPr>
          <p:spPr>
            <a:xfrm>
              <a:off x="0" y="0"/>
              <a:ext cx="2543586" cy="2328272"/>
            </a:xfrm>
            <a:custGeom>
              <a:avLst/>
              <a:gdLst/>
              <a:ahLst/>
              <a:cxnLst/>
              <a:rect l="l" t="t" r="r" b="b"/>
              <a:pathLst>
                <a:path w="2543586" h="2328272">
                  <a:moveTo>
                    <a:pt x="47296" y="0"/>
                  </a:moveTo>
                  <a:lnTo>
                    <a:pt x="2496289" y="0"/>
                  </a:lnTo>
                  <a:cubicBezTo>
                    <a:pt x="2522410" y="0"/>
                    <a:pt x="2543586" y="21175"/>
                    <a:pt x="2543586" y="47296"/>
                  </a:cubicBezTo>
                  <a:lnTo>
                    <a:pt x="2543586" y="2280975"/>
                  </a:lnTo>
                  <a:cubicBezTo>
                    <a:pt x="2543586" y="2293519"/>
                    <a:pt x="2538603" y="2305549"/>
                    <a:pt x="2529733" y="2314419"/>
                  </a:cubicBezTo>
                  <a:cubicBezTo>
                    <a:pt x="2520863" y="2323289"/>
                    <a:pt x="2508833" y="2328272"/>
                    <a:pt x="2496289" y="2328272"/>
                  </a:cubicBezTo>
                  <a:lnTo>
                    <a:pt x="47296" y="2328272"/>
                  </a:lnTo>
                  <a:cubicBezTo>
                    <a:pt x="34753" y="2328272"/>
                    <a:pt x="22723" y="2323289"/>
                    <a:pt x="13853" y="2314419"/>
                  </a:cubicBezTo>
                  <a:cubicBezTo>
                    <a:pt x="4983" y="2305549"/>
                    <a:pt x="0" y="2293519"/>
                    <a:pt x="0" y="2280975"/>
                  </a:cubicBezTo>
                  <a:lnTo>
                    <a:pt x="0" y="47296"/>
                  </a:lnTo>
                  <a:cubicBezTo>
                    <a:pt x="0" y="34753"/>
                    <a:pt x="4983" y="22723"/>
                    <a:pt x="13853" y="13853"/>
                  </a:cubicBezTo>
                  <a:cubicBezTo>
                    <a:pt x="22723" y="4983"/>
                    <a:pt x="34753" y="0"/>
                    <a:pt x="47296"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85725" cap="rnd">
              <a:solidFill>
                <a:srgbClr val="FFFFFF"/>
              </a:solidFill>
              <a:prstDash val="solid"/>
              <a:round/>
            </a:ln>
          </p:spPr>
        </p:sp>
        <p:sp>
          <p:nvSpPr>
            <p:cNvPr id="5" name="TextBox 5"/>
            <p:cNvSpPr txBox="1"/>
            <p:nvPr/>
          </p:nvSpPr>
          <p:spPr>
            <a:xfrm>
              <a:off x="0" y="-95250"/>
              <a:ext cx="2543586" cy="2423522"/>
            </a:xfrm>
            <a:prstGeom prst="rect">
              <a:avLst/>
            </a:prstGeom>
          </p:spPr>
          <p:txBody>
            <a:bodyPr lIns="50800" tIns="50800" rIns="50800" bIns="50800" rtlCol="0" anchor="ctr"/>
            <a:lstStyle/>
            <a:p>
              <a:pPr algn="ctr">
                <a:lnSpc>
                  <a:spcPts val="3706"/>
                </a:lnSpc>
              </a:pPr>
              <a:endParaRPr/>
            </a:p>
          </p:txBody>
        </p:sp>
      </p:grpSp>
      <p:sp>
        <p:nvSpPr>
          <p:cNvPr id="6" name="Freeform 6"/>
          <p:cNvSpPr/>
          <p:nvPr/>
        </p:nvSpPr>
        <p:spPr>
          <a:xfrm>
            <a:off x="-989829" y="5316496"/>
            <a:ext cx="2714355" cy="2766626"/>
          </a:xfrm>
          <a:custGeom>
            <a:avLst/>
            <a:gdLst/>
            <a:ahLst/>
            <a:cxnLst/>
            <a:rect l="l" t="t" r="r" b="b"/>
            <a:pathLst>
              <a:path w="2714355" h="2766626">
                <a:moveTo>
                  <a:pt x="0" y="0"/>
                </a:moveTo>
                <a:lnTo>
                  <a:pt x="2714356" y="0"/>
                </a:lnTo>
                <a:lnTo>
                  <a:pt x="2714356" y="2766627"/>
                </a:lnTo>
                <a:lnTo>
                  <a:pt x="0" y="27666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685655" y="7520374"/>
            <a:ext cx="2714355" cy="2766626"/>
          </a:xfrm>
          <a:custGeom>
            <a:avLst/>
            <a:gdLst/>
            <a:ahLst/>
            <a:cxnLst/>
            <a:rect l="l" t="t" r="r" b="b"/>
            <a:pathLst>
              <a:path w="2714355" h="2766626">
                <a:moveTo>
                  <a:pt x="0" y="0"/>
                </a:moveTo>
                <a:lnTo>
                  <a:pt x="2714355" y="0"/>
                </a:lnTo>
                <a:lnTo>
                  <a:pt x="2714355" y="2766626"/>
                </a:lnTo>
                <a:lnTo>
                  <a:pt x="0" y="27666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16417227" y="421564"/>
            <a:ext cx="2714355" cy="2766626"/>
          </a:xfrm>
          <a:custGeom>
            <a:avLst/>
            <a:gdLst/>
            <a:ahLst/>
            <a:cxnLst/>
            <a:rect l="l" t="t" r="r" b="b"/>
            <a:pathLst>
              <a:path w="2714355" h="2766626">
                <a:moveTo>
                  <a:pt x="2714355" y="0"/>
                </a:moveTo>
                <a:lnTo>
                  <a:pt x="0" y="0"/>
                </a:lnTo>
                <a:lnTo>
                  <a:pt x="0" y="2766626"/>
                </a:lnTo>
                <a:lnTo>
                  <a:pt x="2714355" y="2766626"/>
                </a:lnTo>
                <a:lnTo>
                  <a:pt x="2714355"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flipH="1">
            <a:off x="15663302" y="2912027"/>
            <a:ext cx="4222205" cy="4303513"/>
          </a:xfrm>
          <a:custGeom>
            <a:avLst/>
            <a:gdLst/>
            <a:ahLst/>
            <a:cxnLst/>
            <a:rect l="l" t="t" r="r" b="b"/>
            <a:pathLst>
              <a:path w="4222205" h="4303513">
                <a:moveTo>
                  <a:pt x="4222205" y="0"/>
                </a:moveTo>
                <a:lnTo>
                  <a:pt x="0" y="0"/>
                </a:lnTo>
                <a:lnTo>
                  <a:pt x="0" y="4303514"/>
                </a:lnTo>
                <a:lnTo>
                  <a:pt x="4222205" y="4303514"/>
                </a:lnTo>
                <a:lnTo>
                  <a:pt x="4222205"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8558507" y="696155"/>
            <a:ext cx="7858720" cy="8894690"/>
          </a:xfrm>
          <a:custGeom>
            <a:avLst/>
            <a:gdLst/>
            <a:ahLst/>
            <a:cxnLst/>
            <a:rect l="l" t="t" r="r" b="b"/>
            <a:pathLst>
              <a:path w="7858720" h="8894690">
                <a:moveTo>
                  <a:pt x="0" y="0"/>
                </a:moveTo>
                <a:lnTo>
                  <a:pt x="7858720" y="0"/>
                </a:lnTo>
                <a:lnTo>
                  <a:pt x="7858720" y="8894690"/>
                </a:lnTo>
                <a:lnTo>
                  <a:pt x="0" y="88946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724527" y="1709793"/>
            <a:ext cx="8868013" cy="7739356"/>
          </a:xfrm>
          <a:custGeom>
            <a:avLst/>
            <a:gdLst/>
            <a:ahLst/>
            <a:cxnLst/>
            <a:rect l="l" t="t" r="r" b="b"/>
            <a:pathLst>
              <a:path w="8868013" h="7739356">
                <a:moveTo>
                  <a:pt x="0" y="0"/>
                </a:moveTo>
                <a:lnTo>
                  <a:pt x="8868012" y="0"/>
                </a:lnTo>
                <a:lnTo>
                  <a:pt x="8868012" y="7739356"/>
                </a:lnTo>
                <a:lnTo>
                  <a:pt x="0" y="77393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1528220" y="4810229"/>
            <a:ext cx="7529849" cy="754761"/>
          </a:xfrm>
          <a:prstGeom prst="rect">
            <a:avLst/>
          </a:prstGeom>
        </p:spPr>
        <p:txBody>
          <a:bodyPr lIns="0" tIns="0" rIns="0" bIns="0" rtlCol="0" anchor="t">
            <a:spAutoFit/>
          </a:bodyPr>
          <a:lstStyle/>
          <a:p>
            <a:pPr algn="l">
              <a:lnSpc>
                <a:spcPts val="4752"/>
              </a:lnSpc>
            </a:pPr>
            <a:r>
              <a:rPr lang="en-US" sz="6600" b="1">
                <a:solidFill>
                  <a:srgbClr val="000000"/>
                </a:solidFill>
                <a:latin typeface="Poppins Bold"/>
                <a:ea typeface="Poppins Bold"/>
                <a:cs typeface="Poppins Bold"/>
                <a:sym typeface="Poppins Bold"/>
              </a:rPr>
              <a:t>PROGRAMACIÓN </a:t>
            </a:r>
          </a:p>
        </p:txBody>
      </p:sp>
      <p:sp>
        <p:nvSpPr>
          <p:cNvPr id="13" name="TextBox 13"/>
          <p:cNvSpPr txBox="1"/>
          <p:nvPr/>
        </p:nvSpPr>
        <p:spPr>
          <a:xfrm>
            <a:off x="4614023" y="5957084"/>
            <a:ext cx="5267377" cy="1563289"/>
          </a:xfrm>
          <a:prstGeom prst="rect">
            <a:avLst/>
          </a:prstGeom>
        </p:spPr>
        <p:txBody>
          <a:bodyPr lIns="0" tIns="0" rIns="0" bIns="0" rtlCol="0" anchor="t">
            <a:spAutoFit/>
          </a:bodyPr>
          <a:lstStyle/>
          <a:p>
            <a:pPr algn="l">
              <a:lnSpc>
                <a:spcPts val="3084"/>
              </a:lnSpc>
            </a:pPr>
            <a:r>
              <a:rPr lang="en-US" sz="2203" b="1">
                <a:solidFill>
                  <a:srgbClr val="FFFFFF"/>
                </a:solidFill>
                <a:latin typeface="Poppins Bold"/>
                <a:ea typeface="Poppins Bold"/>
                <a:cs typeface="Poppins Bold"/>
                <a:sym typeface="Poppins Bold"/>
              </a:rPr>
              <a:t>Ingeniería Multimedia - semestre 1.3</a:t>
            </a:r>
          </a:p>
          <a:p>
            <a:pPr algn="l">
              <a:lnSpc>
                <a:spcPts val="3084"/>
              </a:lnSpc>
            </a:pPr>
            <a:r>
              <a:rPr lang="en-US" sz="2203" b="1">
                <a:solidFill>
                  <a:srgbClr val="FFFFFF"/>
                </a:solidFill>
                <a:latin typeface="Poppins Bold"/>
                <a:ea typeface="Poppins Bold"/>
                <a:cs typeface="Poppins Bold"/>
                <a:sym typeface="Poppins Bold"/>
              </a:rPr>
              <a:t>        Introducción a la programación </a:t>
            </a:r>
          </a:p>
          <a:p>
            <a:pPr algn="l">
              <a:lnSpc>
                <a:spcPts val="3084"/>
              </a:lnSpc>
            </a:pPr>
            <a:r>
              <a:rPr lang="en-US" sz="2203" b="1">
                <a:solidFill>
                  <a:srgbClr val="FFFFFF"/>
                </a:solidFill>
                <a:latin typeface="Poppins Bold"/>
                <a:ea typeface="Poppins Bold"/>
                <a:cs typeface="Poppins Bold"/>
                <a:sym typeface="Poppins Bold"/>
              </a:rPr>
              <a:t>Profesor: Luis Alberto Reyes Prieto</a:t>
            </a:r>
          </a:p>
          <a:p>
            <a:pPr algn="l">
              <a:lnSpc>
                <a:spcPts val="3084"/>
              </a:lnSpc>
            </a:pPr>
            <a:endParaRPr lang="en-US" sz="2203" b="1">
              <a:solidFill>
                <a:srgbClr val="FFFFFF"/>
              </a:solidFill>
              <a:latin typeface="Poppins Bold"/>
              <a:ea typeface="Poppins Bold"/>
              <a:cs typeface="Poppins Bold"/>
              <a:sym typeface="Poppins Bold"/>
            </a:endParaRPr>
          </a:p>
        </p:txBody>
      </p:sp>
      <p:sp>
        <p:nvSpPr>
          <p:cNvPr id="14" name="TextBox 14"/>
          <p:cNvSpPr txBox="1"/>
          <p:nvPr/>
        </p:nvSpPr>
        <p:spPr>
          <a:xfrm>
            <a:off x="1724527" y="1509768"/>
            <a:ext cx="7037073" cy="2604494"/>
          </a:xfrm>
          <a:prstGeom prst="rect">
            <a:avLst/>
          </a:prstGeom>
        </p:spPr>
        <p:txBody>
          <a:bodyPr lIns="0" tIns="0" rIns="0" bIns="0" rtlCol="0" anchor="t">
            <a:spAutoFit/>
          </a:bodyPr>
          <a:lstStyle/>
          <a:p>
            <a:pPr marL="0" lvl="0" indent="0" algn="l">
              <a:lnSpc>
                <a:spcPts val="10270"/>
              </a:lnSpc>
            </a:pPr>
            <a:r>
              <a:rPr lang="en-US" sz="7335" b="1">
                <a:solidFill>
                  <a:srgbClr val="000000"/>
                </a:solidFill>
                <a:latin typeface="Poppins Bold"/>
                <a:ea typeface="Poppins Bold"/>
                <a:cs typeface="Poppins Bold"/>
                <a:sym typeface="Poppins Bold"/>
              </a:rPr>
              <a:t>PROYECTO FINAL  DE </a:t>
            </a:r>
          </a:p>
        </p:txBody>
      </p:sp>
      <p:sp>
        <p:nvSpPr>
          <p:cNvPr id="15" name="TextBox 15"/>
          <p:cNvSpPr txBox="1"/>
          <p:nvPr/>
        </p:nvSpPr>
        <p:spPr>
          <a:xfrm>
            <a:off x="1528220" y="7668116"/>
            <a:ext cx="5189850" cy="1235571"/>
          </a:xfrm>
          <a:prstGeom prst="rect">
            <a:avLst/>
          </a:prstGeom>
        </p:spPr>
        <p:txBody>
          <a:bodyPr lIns="0" tIns="0" rIns="0" bIns="0" rtlCol="0" anchor="t">
            <a:spAutoFit/>
          </a:bodyPr>
          <a:lstStyle/>
          <a:p>
            <a:pPr algn="l">
              <a:lnSpc>
                <a:spcPts val="3297"/>
              </a:lnSpc>
            </a:pPr>
            <a:r>
              <a:rPr lang="en-US" sz="2355" b="1">
                <a:solidFill>
                  <a:srgbClr val="CFBDFF"/>
                </a:solidFill>
                <a:latin typeface="Poppins Bold"/>
                <a:ea typeface="Poppins Bold"/>
                <a:cs typeface="Poppins Bold"/>
                <a:sym typeface="Poppins Bold"/>
              </a:rPr>
              <a:t>Sharick  Daniela Vanegas Vega</a:t>
            </a:r>
          </a:p>
          <a:p>
            <a:pPr algn="l">
              <a:lnSpc>
                <a:spcPts val="3297"/>
              </a:lnSpc>
            </a:pPr>
            <a:r>
              <a:rPr lang="en-US" sz="2355" b="1">
                <a:solidFill>
                  <a:srgbClr val="CFBDFF"/>
                </a:solidFill>
                <a:latin typeface="Poppins Bold"/>
                <a:ea typeface="Poppins Bold"/>
                <a:cs typeface="Poppins Bold"/>
                <a:sym typeface="Poppins Bold"/>
              </a:rPr>
              <a:t>Angiee  Karoline Galvis Tarazona</a:t>
            </a:r>
          </a:p>
          <a:p>
            <a:pPr algn="l">
              <a:lnSpc>
                <a:spcPts val="3297"/>
              </a:lnSpc>
            </a:pPr>
            <a:r>
              <a:rPr lang="en-US" sz="2355" b="1">
                <a:solidFill>
                  <a:srgbClr val="CFBDFF"/>
                </a:solidFill>
                <a:latin typeface="Poppins Bold"/>
                <a:ea typeface="Poppins Bold"/>
                <a:cs typeface="Poppins Bold"/>
                <a:sym typeface="Poppins Bold"/>
              </a:rPr>
              <a:t>Nathalia  Katherin Junco Martin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6189" y="219797"/>
            <a:ext cx="20330497" cy="12005431"/>
          </a:xfrm>
          <a:custGeom>
            <a:avLst/>
            <a:gdLst/>
            <a:ahLst/>
            <a:cxnLst/>
            <a:rect l="l" t="t" r="r" b="b"/>
            <a:pathLst>
              <a:path w="20330497" h="12005431">
                <a:moveTo>
                  <a:pt x="0" y="0"/>
                </a:moveTo>
                <a:lnTo>
                  <a:pt x="20330497" y="0"/>
                </a:lnTo>
                <a:lnTo>
                  <a:pt x="20330497" y="12005432"/>
                </a:lnTo>
                <a:lnTo>
                  <a:pt x="0" y="12005432"/>
                </a:lnTo>
                <a:lnTo>
                  <a:pt x="0" y="0"/>
                </a:lnTo>
                <a:close/>
              </a:path>
            </a:pathLst>
          </a:custGeom>
          <a:blipFill>
            <a:blip r:embed="rId2"/>
            <a:stretch>
              <a:fillRect t="-10328" b="-10328"/>
            </a:stretch>
          </a:blipFill>
        </p:spPr>
      </p:sp>
      <p:grpSp>
        <p:nvGrpSpPr>
          <p:cNvPr id="3" name="Group 3"/>
          <p:cNvGrpSpPr/>
          <p:nvPr/>
        </p:nvGrpSpPr>
        <p:grpSpPr>
          <a:xfrm>
            <a:off x="6238230" y="1162050"/>
            <a:ext cx="6575382" cy="1290136"/>
            <a:chOff x="0" y="0"/>
            <a:chExt cx="2120723" cy="416101"/>
          </a:xfrm>
        </p:grpSpPr>
        <p:sp>
          <p:nvSpPr>
            <p:cNvPr id="4" name="Freeform 4"/>
            <p:cNvSpPr/>
            <p:nvPr/>
          </p:nvSpPr>
          <p:spPr>
            <a:xfrm>
              <a:off x="0" y="0"/>
              <a:ext cx="2120723" cy="416101"/>
            </a:xfrm>
            <a:custGeom>
              <a:avLst/>
              <a:gdLst/>
              <a:ahLst/>
              <a:cxnLst/>
              <a:rect l="l" t="t" r="r" b="b"/>
              <a:pathLst>
                <a:path w="2120723" h="416101">
                  <a:moveTo>
                    <a:pt x="69467" y="0"/>
                  </a:moveTo>
                  <a:lnTo>
                    <a:pt x="2051256" y="0"/>
                  </a:lnTo>
                  <a:cubicBezTo>
                    <a:pt x="2069679" y="0"/>
                    <a:pt x="2087349" y="7319"/>
                    <a:pt x="2100376" y="20346"/>
                  </a:cubicBezTo>
                  <a:cubicBezTo>
                    <a:pt x="2113404" y="33374"/>
                    <a:pt x="2120723" y="51043"/>
                    <a:pt x="2120723" y="69467"/>
                  </a:cubicBezTo>
                  <a:lnTo>
                    <a:pt x="2120723" y="346633"/>
                  </a:lnTo>
                  <a:cubicBezTo>
                    <a:pt x="2120723" y="384999"/>
                    <a:pt x="2089621" y="416101"/>
                    <a:pt x="2051256" y="416101"/>
                  </a:cubicBezTo>
                  <a:lnTo>
                    <a:pt x="69467" y="416101"/>
                  </a:lnTo>
                  <a:cubicBezTo>
                    <a:pt x="51043" y="416101"/>
                    <a:pt x="33374" y="408782"/>
                    <a:pt x="20346" y="395754"/>
                  </a:cubicBezTo>
                  <a:cubicBezTo>
                    <a:pt x="7319" y="382726"/>
                    <a:pt x="0" y="365057"/>
                    <a:pt x="0" y="346633"/>
                  </a:cubicBezTo>
                  <a:lnTo>
                    <a:pt x="0" y="69467"/>
                  </a:lnTo>
                  <a:cubicBezTo>
                    <a:pt x="0" y="31102"/>
                    <a:pt x="31102" y="0"/>
                    <a:pt x="69467"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5" name="TextBox 5"/>
            <p:cNvSpPr txBox="1"/>
            <p:nvPr/>
          </p:nvSpPr>
          <p:spPr>
            <a:xfrm>
              <a:off x="0" y="-95250"/>
              <a:ext cx="2120723" cy="511351"/>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6" name="Group 6"/>
          <p:cNvGrpSpPr/>
          <p:nvPr/>
        </p:nvGrpSpPr>
        <p:grpSpPr>
          <a:xfrm>
            <a:off x="1196522" y="3405616"/>
            <a:ext cx="9415168" cy="3816333"/>
            <a:chOff x="0" y="0"/>
            <a:chExt cx="4009191" cy="1625081"/>
          </a:xfrm>
        </p:grpSpPr>
        <p:sp>
          <p:nvSpPr>
            <p:cNvPr id="7" name="Freeform 7"/>
            <p:cNvSpPr/>
            <p:nvPr/>
          </p:nvSpPr>
          <p:spPr>
            <a:xfrm>
              <a:off x="0" y="0"/>
              <a:ext cx="4009191" cy="1625081"/>
            </a:xfrm>
            <a:custGeom>
              <a:avLst/>
              <a:gdLst/>
              <a:ahLst/>
              <a:cxnLst/>
              <a:rect l="l" t="t" r="r" b="b"/>
              <a:pathLst>
                <a:path w="4009191" h="1625081">
                  <a:moveTo>
                    <a:pt x="82228" y="0"/>
                  </a:moveTo>
                  <a:lnTo>
                    <a:pt x="3926963" y="0"/>
                  </a:lnTo>
                  <a:cubicBezTo>
                    <a:pt x="3972376" y="0"/>
                    <a:pt x="4009191" y="36815"/>
                    <a:pt x="4009191" y="82228"/>
                  </a:cubicBezTo>
                  <a:lnTo>
                    <a:pt x="4009191" y="1542852"/>
                  </a:lnTo>
                  <a:cubicBezTo>
                    <a:pt x="4009191" y="1564661"/>
                    <a:pt x="4000528" y="1585576"/>
                    <a:pt x="3985107" y="1600996"/>
                  </a:cubicBezTo>
                  <a:cubicBezTo>
                    <a:pt x="3969686" y="1616417"/>
                    <a:pt x="3948771" y="1625081"/>
                    <a:pt x="3926963" y="1625081"/>
                  </a:cubicBezTo>
                  <a:lnTo>
                    <a:pt x="82228" y="1625081"/>
                  </a:lnTo>
                  <a:cubicBezTo>
                    <a:pt x="36815" y="1625081"/>
                    <a:pt x="0" y="1588266"/>
                    <a:pt x="0" y="1542852"/>
                  </a:cubicBezTo>
                  <a:lnTo>
                    <a:pt x="0" y="82228"/>
                  </a:lnTo>
                  <a:cubicBezTo>
                    <a:pt x="0" y="36815"/>
                    <a:pt x="36815" y="0"/>
                    <a:pt x="82228" y="0"/>
                  </a:cubicBezTo>
                  <a:close/>
                </a:path>
              </a:pathLst>
            </a:custGeom>
            <a:solidFill>
              <a:srgbClr val="1E384B"/>
            </a:solidFill>
            <a:ln w="57150" cap="rnd">
              <a:solidFill>
                <a:srgbClr val="FFFFFF"/>
              </a:solidFill>
              <a:prstDash val="solid"/>
              <a:round/>
            </a:ln>
          </p:spPr>
        </p:sp>
        <p:sp>
          <p:nvSpPr>
            <p:cNvPr id="8" name="TextBox 8"/>
            <p:cNvSpPr txBox="1"/>
            <p:nvPr/>
          </p:nvSpPr>
          <p:spPr>
            <a:xfrm>
              <a:off x="0" y="-95250"/>
              <a:ext cx="4009191" cy="1720331"/>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9" name="Group 9"/>
          <p:cNvGrpSpPr/>
          <p:nvPr/>
        </p:nvGrpSpPr>
        <p:grpSpPr>
          <a:xfrm>
            <a:off x="9969195" y="2741202"/>
            <a:ext cx="1328829" cy="132882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E6E6E6">
                    <a:alpha val="100000"/>
                  </a:srgbClr>
                </a:gs>
              </a:gsLst>
              <a:path path="circle">
                <a:fillToRect r="100000" b="100000"/>
              </a:path>
              <a:tileRect l="-100000" t="-100000"/>
            </a:gradFill>
            <a:ln w="57150" cap="sq">
              <a:solidFill>
                <a:srgbClr val="FFFFFF"/>
              </a:solidFill>
              <a:prstDash val="solid"/>
              <a:miter/>
            </a:ln>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844"/>
                </a:lnSpc>
              </a:pPr>
              <a:endParaRPr/>
            </a:p>
          </p:txBody>
        </p:sp>
      </p:grpSp>
      <p:sp>
        <p:nvSpPr>
          <p:cNvPr id="12" name="Freeform 12"/>
          <p:cNvSpPr/>
          <p:nvPr/>
        </p:nvSpPr>
        <p:spPr>
          <a:xfrm>
            <a:off x="10220370" y="5866045"/>
            <a:ext cx="7038930" cy="3392255"/>
          </a:xfrm>
          <a:custGeom>
            <a:avLst/>
            <a:gdLst/>
            <a:ahLst/>
            <a:cxnLst/>
            <a:rect l="l" t="t" r="r" b="b"/>
            <a:pathLst>
              <a:path w="7038930" h="3392255">
                <a:moveTo>
                  <a:pt x="0" y="0"/>
                </a:moveTo>
                <a:lnTo>
                  <a:pt x="7038930" y="0"/>
                </a:lnTo>
                <a:lnTo>
                  <a:pt x="7038930" y="3392255"/>
                </a:lnTo>
                <a:lnTo>
                  <a:pt x="0" y="3392255"/>
                </a:lnTo>
                <a:lnTo>
                  <a:pt x="0" y="0"/>
                </a:lnTo>
                <a:close/>
              </a:path>
            </a:pathLst>
          </a:custGeom>
          <a:blipFill>
            <a:blip r:embed="rId3"/>
            <a:stretch>
              <a:fillRect/>
            </a:stretch>
          </a:blipFill>
        </p:spPr>
      </p:sp>
      <p:sp>
        <p:nvSpPr>
          <p:cNvPr id="13" name="Freeform 13"/>
          <p:cNvSpPr/>
          <p:nvPr/>
        </p:nvSpPr>
        <p:spPr>
          <a:xfrm>
            <a:off x="15415121" y="219797"/>
            <a:ext cx="2872879" cy="4114800"/>
          </a:xfrm>
          <a:custGeom>
            <a:avLst/>
            <a:gdLst/>
            <a:ahLst/>
            <a:cxnLst/>
            <a:rect l="l" t="t" r="r" b="b"/>
            <a:pathLst>
              <a:path w="2872879" h="4114800">
                <a:moveTo>
                  <a:pt x="0" y="0"/>
                </a:moveTo>
                <a:lnTo>
                  <a:pt x="2872879" y="0"/>
                </a:lnTo>
                <a:lnTo>
                  <a:pt x="287287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945774" y="6677722"/>
            <a:ext cx="6654081" cy="7531250"/>
          </a:xfrm>
          <a:custGeom>
            <a:avLst/>
            <a:gdLst/>
            <a:ahLst/>
            <a:cxnLst/>
            <a:rect l="l" t="t" r="r" b="b"/>
            <a:pathLst>
              <a:path w="6654081" h="7531250">
                <a:moveTo>
                  <a:pt x="0" y="0"/>
                </a:moveTo>
                <a:lnTo>
                  <a:pt x="6654081" y="0"/>
                </a:lnTo>
                <a:lnTo>
                  <a:pt x="6654081" y="7531249"/>
                </a:lnTo>
                <a:lnTo>
                  <a:pt x="0" y="75312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rot="-10800000">
            <a:off x="1720853" y="-1028700"/>
            <a:ext cx="3538793" cy="3480886"/>
          </a:xfrm>
          <a:custGeom>
            <a:avLst/>
            <a:gdLst/>
            <a:ahLst/>
            <a:cxnLst/>
            <a:rect l="l" t="t" r="r" b="b"/>
            <a:pathLst>
              <a:path w="3538793" h="3480886">
                <a:moveTo>
                  <a:pt x="0" y="0"/>
                </a:moveTo>
                <a:lnTo>
                  <a:pt x="3538793" y="0"/>
                </a:lnTo>
                <a:lnTo>
                  <a:pt x="3538793" y="3480886"/>
                </a:lnTo>
                <a:lnTo>
                  <a:pt x="0" y="34808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a:off x="-1451836" y="6328546"/>
            <a:ext cx="4020652" cy="4114800"/>
          </a:xfrm>
          <a:custGeom>
            <a:avLst/>
            <a:gdLst/>
            <a:ahLst/>
            <a:cxnLst/>
            <a:rect l="l" t="t" r="r" b="b"/>
            <a:pathLst>
              <a:path w="4020652" h="4114800">
                <a:moveTo>
                  <a:pt x="0" y="0"/>
                </a:moveTo>
                <a:lnTo>
                  <a:pt x="4020652" y="0"/>
                </a:lnTo>
                <a:lnTo>
                  <a:pt x="4020652"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a:off x="8171802" y="1028700"/>
            <a:ext cx="11726114" cy="4114800"/>
          </a:xfrm>
          <a:custGeom>
            <a:avLst/>
            <a:gdLst/>
            <a:ahLst/>
            <a:cxnLst/>
            <a:rect l="l" t="t" r="r" b="b"/>
            <a:pathLst>
              <a:path w="11726114" h="4114800">
                <a:moveTo>
                  <a:pt x="0" y="0"/>
                </a:moveTo>
                <a:lnTo>
                  <a:pt x="11726114" y="0"/>
                </a:lnTo>
                <a:lnTo>
                  <a:pt x="1172611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Freeform 18"/>
          <p:cNvSpPr/>
          <p:nvPr/>
        </p:nvSpPr>
        <p:spPr>
          <a:xfrm rot="2077433">
            <a:off x="15570362" y="4885409"/>
            <a:ext cx="3367603" cy="1596103"/>
          </a:xfrm>
          <a:custGeom>
            <a:avLst/>
            <a:gdLst/>
            <a:ahLst/>
            <a:cxnLst/>
            <a:rect l="l" t="t" r="r" b="b"/>
            <a:pathLst>
              <a:path w="3367603" h="1596103">
                <a:moveTo>
                  <a:pt x="0" y="0"/>
                </a:moveTo>
                <a:lnTo>
                  <a:pt x="3367603" y="0"/>
                </a:lnTo>
                <a:lnTo>
                  <a:pt x="3367603" y="1596104"/>
                </a:lnTo>
                <a:lnTo>
                  <a:pt x="0" y="159610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9" name="TextBox 19"/>
          <p:cNvSpPr txBox="1"/>
          <p:nvPr/>
        </p:nvSpPr>
        <p:spPr>
          <a:xfrm>
            <a:off x="6587603" y="1235486"/>
            <a:ext cx="5732663" cy="943841"/>
          </a:xfrm>
          <a:prstGeom prst="rect">
            <a:avLst/>
          </a:prstGeom>
        </p:spPr>
        <p:txBody>
          <a:bodyPr lIns="0" tIns="0" rIns="0" bIns="0" rtlCol="0" anchor="t">
            <a:spAutoFit/>
          </a:bodyPr>
          <a:lstStyle/>
          <a:p>
            <a:pPr marL="0" lvl="0" indent="0" algn="ctr">
              <a:lnSpc>
                <a:spcPts val="7302"/>
              </a:lnSpc>
              <a:spcBef>
                <a:spcPct val="0"/>
              </a:spcBef>
            </a:pPr>
            <a:r>
              <a:rPr lang="en-US" sz="5215" b="1">
                <a:solidFill>
                  <a:srgbClr val="FFFFFF"/>
                </a:solidFill>
                <a:latin typeface="Poppins Bold"/>
                <a:ea typeface="Poppins Bold"/>
                <a:cs typeface="Poppins Bold"/>
                <a:sym typeface="Poppins Bold"/>
              </a:rPr>
              <a:t>BUCLE-FOR</a:t>
            </a:r>
          </a:p>
        </p:txBody>
      </p:sp>
      <p:sp>
        <p:nvSpPr>
          <p:cNvPr id="20" name="TextBox 20"/>
          <p:cNvSpPr txBox="1"/>
          <p:nvPr/>
        </p:nvSpPr>
        <p:spPr>
          <a:xfrm>
            <a:off x="1587841" y="4012881"/>
            <a:ext cx="8632529" cy="2664841"/>
          </a:xfrm>
          <a:prstGeom prst="rect">
            <a:avLst/>
          </a:prstGeom>
        </p:spPr>
        <p:txBody>
          <a:bodyPr lIns="0" tIns="0" rIns="0" bIns="0" rtlCol="0" anchor="t">
            <a:spAutoFit/>
          </a:bodyPr>
          <a:lstStyle/>
          <a:p>
            <a:pPr marL="0" lvl="1" indent="0" algn="l">
              <a:lnSpc>
                <a:spcPts val="3578"/>
              </a:lnSpc>
              <a:spcBef>
                <a:spcPct val="0"/>
              </a:spcBef>
            </a:pPr>
            <a:r>
              <a:rPr lang="en-US" sz="2468" b="1" spc="66">
                <a:solidFill>
                  <a:srgbClr val="FFFFFF"/>
                </a:solidFill>
                <a:latin typeface="Montserrat Bold"/>
                <a:ea typeface="Montserrat Bold"/>
                <a:cs typeface="Montserrat Bold"/>
                <a:sym typeface="Montserrat Bold"/>
              </a:rPr>
              <a:t>El bucle inicia con $i=0, se repite 3 veces (mientras $i&lt;3), suma $i++ en cada vuelta, y en cada iteración calcula $dia_inicio + $i para imprimir el día correspondiente, terminando automáticamente cuando $i ya no sea menor que 3."</a:t>
            </a:r>
          </a:p>
        </p:txBody>
      </p:sp>
      <p:sp>
        <p:nvSpPr>
          <p:cNvPr id="21" name="Freeform 21"/>
          <p:cNvSpPr/>
          <p:nvPr/>
        </p:nvSpPr>
        <p:spPr>
          <a:xfrm rot="2077433" flipH="1" flipV="1">
            <a:off x="8536569" y="8989828"/>
            <a:ext cx="3367603" cy="1596103"/>
          </a:xfrm>
          <a:custGeom>
            <a:avLst/>
            <a:gdLst/>
            <a:ahLst/>
            <a:cxnLst/>
            <a:rect l="l" t="t" r="r" b="b"/>
            <a:pathLst>
              <a:path w="3367603" h="1596103">
                <a:moveTo>
                  <a:pt x="3367602" y="1596103"/>
                </a:moveTo>
                <a:lnTo>
                  <a:pt x="0" y="1596103"/>
                </a:lnTo>
                <a:lnTo>
                  <a:pt x="0" y="0"/>
                </a:lnTo>
                <a:lnTo>
                  <a:pt x="3367602" y="0"/>
                </a:lnTo>
                <a:lnTo>
                  <a:pt x="3367602" y="1596103"/>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6189" y="219797"/>
            <a:ext cx="20330497" cy="12005431"/>
          </a:xfrm>
          <a:custGeom>
            <a:avLst/>
            <a:gdLst/>
            <a:ahLst/>
            <a:cxnLst/>
            <a:rect l="l" t="t" r="r" b="b"/>
            <a:pathLst>
              <a:path w="20330497" h="12005431">
                <a:moveTo>
                  <a:pt x="0" y="0"/>
                </a:moveTo>
                <a:lnTo>
                  <a:pt x="20330497" y="0"/>
                </a:lnTo>
                <a:lnTo>
                  <a:pt x="20330497" y="12005432"/>
                </a:lnTo>
                <a:lnTo>
                  <a:pt x="0" y="12005432"/>
                </a:lnTo>
                <a:lnTo>
                  <a:pt x="0" y="0"/>
                </a:lnTo>
                <a:close/>
              </a:path>
            </a:pathLst>
          </a:custGeom>
          <a:blipFill>
            <a:blip r:embed="rId2"/>
            <a:stretch>
              <a:fillRect t="-10328" b="-10328"/>
            </a:stretch>
          </a:blipFill>
        </p:spPr>
      </p:sp>
      <p:grpSp>
        <p:nvGrpSpPr>
          <p:cNvPr id="3" name="Group 3"/>
          <p:cNvGrpSpPr/>
          <p:nvPr/>
        </p:nvGrpSpPr>
        <p:grpSpPr>
          <a:xfrm>
            <a:off x="6238230" y="1162050"/>
            <a:ext cx="6575382" cy="1290136"/>
            <a:chOff x="0" y="0"/>
            <a:chExt cx="2120723" cy="416101"/>
          </a:xfrm>
        </p:grpSpPr>
        <p:sp>
          <p:nvSpPr>
            <p:cNvPr id="4" name="Freeform 4"/>
            <p:cNvSpPr/>
            <p:nvPr/>
          </p:nvSpPr>
          <p:spPr>
            <a:xfrm>
              <a:off x="0" y="0"/>
              <a:ext cx="2120723" cy="416101"/>
            </a:xfrm>
            <a:custGeom>
              <a:avLst/>
              <a:gdLst/>
              <a:ahLst/>
              <a:cxnLst/>
              <a:rect l="l" t="t" r="r" b="b"/>
              <a:pathLst>
                <a:path w="2120723" h="416101">
                  <a:moveTo>
                    <a:pt x="69467" y="0"/>
                  </a:moveTo>
                  <a:lnTo>
                    <a:pt x="2051256" y="0"/>
                  </a:lnTo>
                  <a:cubicBezTo>
                    <a:pt x="2069679" y="0"/>
                    <a:pt x="2087349" y="7319"/>
                    <a:pt x="2100376" y="20346"/>
                  </a:cubicBezTo>
                  <a:cubicBezTo>
                    <a:pt x="2113404" y="33374"/>
                    <a:pt x="2120723" y="51043"/>
                    <a:pt x="2120723" y="69467"/>
                  </a:cubicBezTo>
                  <a:lnTo>
                    <a:pt x="2120723" y="346633"/>
                  </a:lnTo>
                  <a:cubicBezTo>
                    <a:pt x="2120723" y="384999"/>
                    <a:pt x="2089621" y="416101"/>
                    <a:pt x="2051256" y="416101"/>
                  </a:cubicBezTo>
                  <a:lnTo>
                    <a:pt x="69467" y="416101"/>
                  </a:lnTo>
                  <a:cubicBezTo>
                    <a:pt x="51043" y="416101"/>
                    <a:pt x="33374" y="408782"/>
                    <a:pt x="20346" y="395754"/>
                  </a:cubicBezTo>
                  <a:cubicBezTo>
                    <a:pt x="7319" y="382726"/>
                    <a:pt x="0" y="365057"/>
                    <a:pt x="0" y="346633"/>
                  </a:cubicBezTo>
                  <a:lnTo>
                    <a:pt x="0" y="69467"/>
                  </a:lnTo>
                  <a:cubicBezTo>
                    <a:pt x="0" y="31102"/>
                    <a:pt x="31102" y="0"/>
                    <a:pt x="69467"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5" name="TextBox 5"/>
            <p:cNvSpPr txBox="1"/>
            <p:nvPr/>
          </p:nvSpPr>
          <p:spPr>
            <a:xfrm>
              <a:off x="0" y="-95250"/>
              <a:ext cx="2120723" cy="511351"/>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6" name="Group 6"/>
          <p:cNvGrpSpPr/>
          <p:nvPr/>
        </p:nvGrpSpPr>
        <p:grpSpPr>
          <a:xfrm>
            <a:off x="1196522" y="3405616"/>
            <a:ext cx="9311671" cy="4208987"/>
            <a:chOff x="0" y="0"/>
            <a:chExt cx="3965119" cy="1792282"/>
          </a:xfrm>
        </p:grpSpPr>
        <p:sp>
          <p:nvSpPr>
            <p:cNvPr id="7" name="Freeform 7"/>
            <p:cNvSpPr/>
            <p:nvPr/>
          </p:nvSpPr>
          <p:spPr>
            <a:xfrm>
              <a:off x="0" y="0"/>
              <a:ext cx="3965119" cy="1792282"/>
            </a:xfrm>
            <a:custGeom>
              <a:avLst/>
              <a:gdLst/>
              <a:ahLst/>
              <a:cxnLst/>
              <a:rect l="l" t="t" r="r" b="b"/>
              <a:pathLst>
                <a:path w="3965119" h="1792282">
                  <a:moveTo>
                    <a:pt x="83142" y="0"/>
                  </a:moveTo>
                  <a:lnTo>
                    <a:pt x="3881977" y="0"/>
                  </a:lnTo>
                  <a:cubicBezTo>
                    <a:pt x="3904028" y="0"/>
                    <a:pt x="3925175" y="8760"/>
                    <a:pt x="3940768" y="24352"/>
                  </a:cubicBezTo>
                  <a:cubicBezTo>
                    <a:pt x="3956360" y="39944"/>
                    <a:pt x="3965119" y="61091"/>
                    <a:pt x="3965119" y="83142"/>
                  </a:cubicBezTo>
                  <a:lnTo>
                    <a:pt x="3965119" y="1709139"/>
                  </a:lnTo>
                  <a:cubicBezTo>
                    <a:pt x="3965119" y="1731190"/>
                    <a:pt x="3956360" y="1752338"/>
                    <a:pt x="3940768" y="1767930"/>
                  </a:cubicBezTo>
                  <a:cubicBezTo>
                    <a:pt x="3925175" y="1783522"/>
                    <a:pt x="3904028" y="1792282"/>
                    <a:pt x="3881977" y="1792282"/>
                  </a:cubicBezTo>
                  <a:lnTo>
                    <a:pt x="83142" y="1792282"/>
                  </a:lnTo>
                  <a:cubicBezTo>
                    <a:pt x="37224" y="1792282"/>
                    <a:pt x="0" y="1755058"/>
                    <a:pt x="0" y="1709139"/>
                  </a:cubicBezTo>
                  <a:lnTo>
                    <a:pt x="0" y="83142"/>
                  </a:lnTo>
                  <a:cubicBezTo>
                    <a:pt x="0" y="61091"/>
                    <a:pt x="8760" y="39944"/>
                    <a:pt x="24352" y="24352"/>
                  </a:cubicBezTo>
                  <a:cubicBezTo>
                    <a:pt x="39944" y="8760"/>
                    <a:pt x="61091" y="0"/>
                    <a:pt x="83142" y="0"/>
                  </a:cubicBezTo>
                  <a:close/>
                </a:path>
              </a:pathLst>
            </a:custGeom>
            <a:solidFill>
              <a:srgbClr val="A3BCF9"/>
            </a:solidFill>
            <a:ln w="57150" cap="rnd">
              <a:solidFill>
                <a:srgbClr val="FFFFFF"/>
              </a:solidFill>
              <a:prstDash val="solid"/>
              <a:round/>
            </a:ln>
          </p:spPr>
        </p:sp>
        <p:sp>
          <p:nvSpPr>
            <p:cNvPr id="8" name="TextBox 8"/>
            <p:cNvSpPr txBox="1"/>
            <p:nvPr/>
          </p:nvSpPr>
          <p:spPr>
            <a:xfrm>
              <a:off x="0" y="-95250"/>
              <a:ext cx="3965119" cy="1887532"/>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9" name="Group 9"/>
          <p:cNvGrpSpPr/>
          <p:nvPr/>
        </p:nvGrpSpPr>
        <p:grpSpPr>
          <a:xfrm>
            <a:off x="9843778" y="3183949"/>
            <a:ext cx="1328829" cy="132882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E6E6E6">
                    <a:alpha val="100000"/>
                  </a:srgbClr>
                </a:gs>
              </a:gsLst>
              <a:path path="circle">
                <a:fillToRect r="100000" b="100000"/>
              </a:path>
              <a:tileRect l="-100000" t="-100000"/>
            </a:gradFill>
            <a:ln w="57150" cap="sq">
              <a:solidFill>
                <a:srgbClr val="FFFFFF"/>
              </a:solidFill>
              <a:prstDash val="solid"/>
              <a:miter/>
            </a:ln>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844"/>
                </a:lnSpc>
              </a:pPr>
              <a:endParaRPr/>
            </a:p>
          </p:txBody>
        </p:sp>
      </p:grpSp>
      <p:sp>
        <p:nvSpPr>
          <p:cNvPr id="12" name="Freeform 12"/>
          <p:cNvSpPr/>
          <p:nvPr/>
        </p:nvSpPr>
        <p:spPr>
          <a:xfrm>
            <a:off x="15415121" y="219797"/>
            <a:ext cx="2872879" cy="4114800"/>
          </a:xfrm>
          <a:custGeom>
            <a:avLst/>
            <a:gdLst/>
            <a:ahLst/>
            <a:cxnLst/>
            <a:rect l="l" t="t" r="r" b="b"/>
            <a:pathLst>
              <a:path w="2872879" h="4114800">
                <a:moveTo>
                  <a:pt x="0" y="0"/>
                </a:moveTo>
                <a:lnTo>
                  <a:pt x="2872879" y="0"/>
                </a:lnTo>
                <a:lnTo>
                  <a:pt x="287287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945774" y="6677722"/>
            <a:ext cx="6654081" cy="7531250"/>
          </a:xfrm>
          <a:custGeom>
            <a:avLst/>
            <a:gdLst/>
            <a:ahLst/>
            <a:cxnLst/>
            <a:rect l="l" t="t" r="r" b="b"/>
            <a:pathLst>
              <a:path w="6654081" h="7531250">
                <a:moveTo>
                  <a:pt x="0" y="0"/>
                </a:moveTo>
                <a:lnTo>
                  <a:pt x="6654081" y="0"/>
                </a:lnTo>
                <a:lnTo>
                  <a:pt x="6654081" y="7531249"/>
                </a:lnTo>
                <a:lnTo>
                  <a:pt x="0" y="75312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rot="-10800000">
            <a:off x="1720853" y="-1028700"/>
            <a:ext cx="3538793" cy="3480886"/>
          </a:xfrm>
          <a:custGeom>
            <a:avLst/>
            <a:gdLst/>
            <a:ahLst/>
            <a:cxnLst/>
            <a:rect l="l" t="t" r="r" b="b"/>
            <a:pathLst>
              <a:path w="3538793" h="3480886">
                <a:moveTo>
                  <a:pt x="0" y="0"/>
                </a:moveTo>
                <a:lnTo>
                  <a:pt x="3538793" y="0"/>
                </a:lnTo>
                <a:lnTo>
                  <a:pt x="3538793" y="3480886"/>
                </a:lnTo>
                <a:lnTo>
                  <a:pt x="0" y="34808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1451836" y="6328546"/>
            <a:ext cx="4020652" cy="4114800"/>
          </a:xfrm>
          <a:custGeom>
            <a:avLst/>
            <a:gdLst/>
            <a:ahLst/>
            <a:cxnLst/>
            <a:rect l="l" t="t" r="r" b="b"/>
            <a:pathLst>
              <a:path w="4020652" h="4114800">
                <a:moveTo>
                  <a:pt x="0" y="0"/>
                </a:moveTo>
                <a:lnTo>
                  <a:pt x="4020652" y="0"/>
                </a:lnTo>
                <a:lnTo>
                  <a:pt x="4020652"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a:off x="9525921" y="1028700"/>
            <a:ext cx="9928721" cy="3484079"/>
          </a:xfrm>
          <a:custGeom>
            <a:avLst/>
            <a:gdLst/>
            <a:ahLst/>
            <a:cxnLst/>
            <a:rect l="l" t="t" r="r" b="b"/>
            <a:pathLst>
              <a:path w="9928721" h="3484079">
                <a:moveTo>
                  <a:pt x="0" y="0"/>
                </a:moveTo>
                <a:lnTo>
                  <a:pt x="9928721" y="0"/>
                </a:lnTo>
                <a:lnTo>
                  <a:pt x="9928721" y="3484079"/>
                </a:lnTo>
                <a:lnTo>
                  <a:pt x="0" y="348407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7" name="Freeform 17"/>
          <p:cNvSpPr/>
          <p:nvPr/>
        </p:nvSpPr>
        <p:spPr>
          <a:xfrm rot="2858633">
            <a:off x="14880023" y="5805937"/>
            <a:ext cx="3367603" cy="1596103"/>
          </a:xfrm>
          <a:custGeom>
            <a:avLst/>
            <a:gdLst/>
            <a:ahLst/>
            <a:cxnLst/>
            <a:rect l="l" t="t" r="r" b="b"/>
            <a:pathLst>
              <a:path w="3367603" h="1596103">
                <a:moveTo>
                  <a:pt x="0" y="0"/>
                </a:moveTo>
                <a:lnTo>
                  <a:pt x="3367602" y="0"/>
                </a:lnTo>
                <a:lnTo>
                  <a:pt x="3367602" y="1596103"/>
                </a:lnTo>
                <a:lnTo>
                  <a:pt x="0" y="159610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8" name="Freeform 18"/>
          <p:cNvSpPr/>
          <p:nvPr/>
        </p:nvSpPr>
        <p:spPr>
          <a:xfrm rot="2892806" flipH="1" flipV="1">
            <a:off x="8824391" y="8515512"/>
            <a:ext cx="3367603" cy="1596103"/>
          </a:xfrm>
          <a:custGeom>
            <a:avLst/>
            <a:gdLst/>
            <a:ahLst/>
            <a:cxnLst/>
            <a:rect l="l" t="t" r="r" b="b"/>
            <a:pathLst>
              <a:path w="3367603" h="1596103">
                <a:moveTo>
                  <a:pt x="3367603" y="1596103"/>
                </a:moveTo>
                <a:lnTo>
                  <a:pt x="0" y="1596103"/>
                </a:lnTo>
                <a:lnTo>
                  <a:pt x="0" y="0"/>
                </a:lnTo>
                <a:lnTo>
                  <a:pt x="3367603" y="0"/>
                </a:lnTo>
                <a:lnTo>
                  <a:pt x="3367603" y="1596103"/>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9" name="Freeform 19"/>
          <p:cNvSpPr/>
          <p:nvPr/>
        </p:nvSpPr>
        <p:spPr>
          <a:xfrm>
            <a:off x="10009060" y="3349584"/>
            <a:ext cx="6154590" cy="6676577"/>
          </a:xfrm>
          <a:custGeom>
            <a:avLst/>
            <a:gdLst/>
            <a:ahLst/>
            <a:cxnLst/>
            <a:rect l="l" t="t" r="r" b="b"/>
            <a:pathLst>
              <a:path w="6154590" h="6676577">
                <a:moveTo>
                  <a:pt x="0" y="0"/>
                </a:moveTo>
                <a:lnTo>
                  <a:pt x="6154590" y="0"/>
                </a:lnTo>
                <a:lnTo>
                  <a:pt x="6154590" y="6676577"/>
                </a:lnTo>
                <a:lnTo>
                  <a:pt x="0" y="667657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0" name="TextBox 20"/>
          <p:cNvSpPr txBox="1"/>
          <p:nvPr/>
        </p:nvSpPr>
        <p:spPr>
          <a:xfrm>
            <a:off x="6587603" y="1235486"/>
            <a:ext cx="5732663" cy="1867766"/>
          </a:xfrm>
          <a:prstGeom prst="rect">
            <a:avLst/>
          </a:prstGeom>
        </p:spPr>
        <p:txBody>
          <a:bodyPr lIns="0" tIns="0" rIns="0" bIns="0" rtlCol="0" anchor="t">
            <a:spAutoFit/>
          </a:bodyPr>
          <a:lstStyle/>
          <a:p>
            <a:pPr algn="ctr">
              <a:lnSpc>
                <a:spcPts val="7302"/>
              </a:lnSpc>
            </a:pPr>
            <a:r>
              <a:rPr lang="en-US" sz="5215" b="1">
                <a:solidFill>
                  <a:srgbClr val="FFFFFF"/>
                </a:solidFill>
                <a:latin typeface="Poppins Bold"/>
                <a:ea typeface="Poppins Bold"/>
                <a:cs typeface="Poppins Bold"/>
                <a:sym typeface="Poppins Bold"/>
              </a:rPr>
              <a:t>RESULTADOS</a:t>
            </a:r>
          </a:p>
          <a:p>
            <a:pPr marL="0" lvl="0" indent="0" algn="ctr">
              <a:lnSpc>
                <a:spcPts val="7302"/>
              </a:lnSpc>
              <a:spcBef>
                <a:spcPct val="0"/>
              </a:spcBef>
            </a:pPr>
            <a:endParaRPr lang="en-US" sz="5215" b="1">
              <a:solidFill>
                <a:srgbClr val="FFFFFF"/>
              </a:solidFill>
              <a:latin typeface="Poppins Bold"/>
              <a:ea typeface="Poppins Bold"/>
              <a:cs typeface="Poppins Bold"/>
              <a:sym typeface="Poppins Bold"/>
            </a:endParaRPr>
          </a:p>
        </p:txBody>
      </p:sp>
      <p:sp>
        <p:nvSpPr>
          <p:cNvPr id="21" name="TextBox 21"/>
          <p:cNvSpPr txBox="1"/>
          <p:nvPr/>
        </p:nvSpPr>
        <p:spPr>
          <a:xfrm>
            <a:off x="1889417" y="3800739"/>
            <a:ext cx="7954360" cy="3687974"/>
          </a:xfrm>
          <a:prstGeom prst="rect">
            <a:avLst/>
          </a:prstGeom>
        </p:spPr>
        <p:txBody>
          <a:bodyPr lIns="0" tIns="0" rIns="0" bIns="0" rtlCol="0" anchor="t">
            <a:spAutoFit/>
          </a:bodyPr>
          <a:lstStyle/>
          <a:p>
            <a:pPr algn="l">
              <a:lnSpc>
                <a:spcPts val="3297"/>
              </a:lnSpc>
            </a:pPr>
            <a:r>
              <a:rPr lang="en-US" sz="2274" b="1" spc="61">
                <a:solidFill>
                  <a:srgbClr val="000000"/>
                </a:solidFill>
                <a:latin typeface="Montserrat Bold"/>
                <a:ea typeface="Montserrat Bold"/>
                <a:cs typeface="Montserrat Bold"/>
                <a:sym typeface="Montserrat Bold"/>
              </a:rPr>
              <a:t>De acuerdo a los datos del sistema , usted reservo estadia, durante estos días:</a:t>
            </a:r>
          </a:p>
          <a:p>
            <a:pPr algn="l">
              <a:lnSpc>
                <a:spcPts val="3297"/>
              </a:lnSpc>
            </a:pPr>
            <a:endParaRPr lang="en-US" sz="2274" b="1" spc="61">
              <a:solidFill>
                <a:srgbClr val="000000"/>
              </a:solidFill>
              <a:latin typeface="Montserrat Bold"/>
              <a:ea typeface="Montserrat Bold"/>
              <a:cs typeface="Montserrat Bold"/>
              <a:sym typeface="Montserrat Bold"/>
            </a:endParaRPr>
          </a:p>
          <a:p>
            <a:pPr algn="l">
              <a:lnSpc>
                <a:spcPts val="3297"/>
              </a:lnSpc>
            </a:pPr>
            <a:r>
              <a:rPr lang="en-US" sz="2274" b="1" spc="61">
                <a:solidFill>
                  <a:srgbClr val="000000"/>
                </a:solidFill>
                <a:latin typeface="Montserrat Bold"/>
                <a:ea typeface="Montserrat Bold"/>
                <a:cs typeface="Montserrat Bold"/>
                <a:sym typeface="Montserrat Bold"/>
              </a:rPr>
              <a:t>Dia 1:  Jueves 29 de mayo (noche 1)</a:t>
            </a:r>
          </a:p>
          <a:p>
            <a:pPr algn="l">
              <a:lnSpc>
                <a:spcPts val="3297"/>
              </a:lnSpc>
            </a:pPr>
            <a:endParaRPr lang="en-US" sz="2274" b="1" spc="61">
              <a:solidFill>
                <a:srgbClr val="000000"/>
              </a:solidFill>
              <a:latin typeface="Montserrat Bold"/>
              <a:ea typeface="Montserrat Bold"/>
              <a:cs typeface="Montserrat Bold"/>
              <a:sym typeface="Montserrat Bold"/>
            </a:endParaRPr>
          </a:p>
          <a:p>
            <a:pPr algn="l">
              <a:lnSpc>
                <a:spcPts val="3297"/>
              </a:lnSpc>
            </a:pPr>
            <a:r>
              <a:rPr lang="en-US" sz="2274" b="1" spc="61">
                <a:solidFill>
                  <a:srgbClr val="000000"/>
                </a:solidFill>
                <a:latin typeface="Montserrat Bold"/>
                <a:ea typeface="Montserrat Bold"/>
                <a:cs typeface="Montserrat Bold"/>
                <a:sym typeface="Montserrat Bold"/>
              </a:rPr>
              <a:t>Dia 2:  Viernes 30 de mayo (noche 2)</a:t>
            </a:r>
          </a:p>
          <a:p>
            <a:pPr algn="l">
              <a:lnSpc>
                <a:spcPts val="3297"/>
              </a:lnSpc>
            </a:pPr>
            <a:endParaRPr lang="en-US" sz="2274" b="1" spc="61">
              <a:solidFill>
                <a:srgbClr val="000000"/>
              </a:solidFill>
              <a:latin typeface="Montserrat Bold"/>
              <a:ea typeface="Montserrat Bold"/>
              <a:cs typeface="Montserrat Bold"/>
              <a:sym typeface="Montserrat Bold"/>
            </a:endParaRPr>
          </a:p>
          <a:p>
            <a:pPr algn="l">
              <a:lnSpc>
                <a:spcPts val="3297"/>
              </a:lnSpc>
            </a:pPr>
            <a:r>
              <a:rPr lang="en-US" sz="2274" b="1" spc="61">
                <a:solidFill>
                  <a:srgbClr val="000000"/>
                </a:solidFill>
                <a:latin typeface="Montserrat Bold"/>
                <a:ea typeface="Montserrat Bold"/>
                <a:cs typeface="Montserrat Bold"/>
                <a:sym typeface="Montserrat Bold"/>
              </a:rPr>
              <a:t>Dia 3: sábado 31 de mayo (noche 3)</a:t>
            </a:r>
          </a:p>
          <a:p>
            <a:pPr marL="0" lvl="1" indent="0" algn="l">
              <a:lnSpc>
                <a:spcPts val="3297"/>
              </a:lnSpc>
              <a:spcBef>
                <a:spcPct val="0"/>
              </a:spcBef>
            </a:pPr>
            <a:r>
              <a:rPr lang="en-US" sz="2274" spc="61">
                <a:solidFill>
                  <a:srgbClr val="000000"/>
                </a:solidFill>
                <a:latin typeface="Montserrat"/>
                <a:ea typeface="Montserrat"/>
                <a:cs typeface="Montserrat"/>
                <a:sym typeface="Montserrat"/>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89" y="372197"/>
            <a:ext cx="20330497" cy="12005431"/>
          </a:xfrm>
          <a:custGeom>
            <a:avLst/>
            <a:gdLst/>
            <a:ahLst/>
            <a:cxnLst/>
            <a:rect l="l" t="t" r="r" b="b"/>
            <a:pathLst>
              <a:path w="20330497" h="12005431">
                <a:moveTo>
                  <a:pt x="0" y="0"/>
                </a:moveTo>
                <a:lnTo>
                  <a:pt x="20330497" y="0"/>
                </a:lnTo>
                <a:lnTo>
                  <a:pt x="20330497" y="12005432"/>
                </a:lnTo>
                <a:lnTo>
                  <a:pt x="0" y="12005432"/>
                </a:lnTo>
                <a:lnTo>
                  <a:pt x="0" y="0"/>
                </a:lnTo>
                <a:close/>
              </a:path>
            </a:pathLst>
          </a:custGeom>
          <a:blipFill>
            <a:blip r:embed="rId2"/>
            <a:stretch>
              <a:fillRect t="-10328" b="-10328"/>
            </a:stretch>
          </a:blipFill>
        </p:spPr>
      </p:sp>
      <p:grpSp>
        <p:nvGrpSpPr>
          <p:cNvPr id="3" name="Group 3"/>
          <p:cNvGrpSpPr/>
          <p:nvPr/>
        </p:nvGrpSpPr>
        <p:grpSpPr>
          <a:xfrm>
            <a:off x="1028700" y="2879756"/>
            <a:ext cx="11261563" cy="5668167"/>
            <a:chOff x="0" y="0"/>
            <a:chExt cx="3330671" cy="1676393"/>
          </a:xfrm>
        </p:grpSpPr>
        <p:sp>
          <p:nvSpPr>
            <p:cNvPr id="4" name="Freeform 4"/>
            <p:cNvSpPr/>
            <p:nvPr/>
          </p:nvSpPr>
          <p:spPr>
            <a:xfrm>
              <a:off x="0" y="0"/>
              <a:ext cx="3330672" cy="1676393"/>
            </a:xfrm>
            <a:custGeom>
              <a:avLst/>
              <a:gdLst/>
              <a:ahLst/>
              <a:cxnLst/>
              <a:rect l="l" t="t" r="r" b="b"/>
              <a:pathLst>
                <a:path w="3330672" h="1676393">
                  <a:moveTo>
                    <a:pt x="40560" y="0"/>
                  </a:moveTo>
                  <a:lnTo>
                    <a:pt x="3290111" y="0"/>
                  </a:lnTo>
                  <a:cubicBezTo>
                    <a:pt x="3300868" y="0"/>
                    <a:pt x="3311185" y="4273"/>
                    <a:pt x="3318792" y="11880"/>
                  </a:cubicBezTo>
                  <a:cubicBezTo>
                    <a:pt x="3326398" y="19486"/>
                    <a:pt x="3330672" y="29803"/>
                    <a:pt x="3330672" y="40560"/>
                  </a:cubicBezTo>
                  <a:lnTo>
                    <a:pt x="3330672" y="1635832"/>
                  </a:lnTo>
                  <a:cubicBezTo>
                    <a:pt x="3330672" y="1646590"/>
                    <a:pt x="3326398" y="1656906"/>
                    <a:pt x="3318792" y="1664513"/>
                  </a:cubicBezTo>
                  <a:cubicBezTo>
                    <a:pt x="3311185" y="1672119"/>
                    <a:pt x="3300868" y="1676393"/>
                    <a:pt x="3290111" y="1676393"/>
                  </a:cubicBezTo>
                  <a:lnTo>
                    <a:pt x="40560" y="1676393"/>
                  </a:lnTo>
                  <a:cubicBezTo>
                    <a:pt x="29803" y="1676393"/>
                    <a:pt x="19486" y="1672119"/>
                    <a:pt x="11880" y="1664513"/>
                  </a:cubicBezTo>
                  <a:cubicBezTo>
                    <a:pt x="4273" y="1656906"/>
                    <a:pt x="0" y="1646590"/>
                    <a:pt x="0" y="1635832"/>
                  </a:cubicBezTo>
                  <a:lnTo>
                    <a:pt x="0" y="40560"/>
                  </a:lnTo>
                  <a:cubicBezTo>
                    <a:pt x="0" y="29803"/>
                    <a:pt x="4273" y="19486"/>
                    <a:pt x="11880" y="11880"/>
                  </a:cubicBezTo>
                  <a:cubicBezTo>
                    <a:pt x="19486" y="4273"/>
                    <a:pt x="29803" y="0"/>
                    <a:pt x="40560" y="0"/>
                  </a:cubicBezTo>
                  <a:close/>
                </a:path>
              </a:pathLst>
            </a:custGeom>
            <a:solidFill>
              <a:srgbClr val="FFDE59"/>
            </a:solidFill>
            <a:ln w="57150" cap="rnd">
              <a:solidFill>
                <a:srgbClr val="FFFFFF"/>
              </a:solidFill>
              <a:prstDash val="solid"/>
              <a:round/>
            </a:ln>
          </p:spPr>
        </p:sp>
        <p:sp>
          <p:nvSpPr>
            <p:cNvPr id="5" name="TextBox 5"/>
            <p:cNvSpPr txBox="1"/>
            <p:nvPr/>
          </p:nvSpPr>
          <p:spPr>
            <a:xfrm>
              <a:off x="0" y="-95250"/>
              <a:ext cx="3330671" cy="1771643"/>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6" name="Group 6"/>
          <p:cNvGrpSpPr/>
          <p:nvPr/>
        </p:nvGrpSpPr>
        <p:grpSpPr>
          <a:xfrm>
            <a:off x="1028700" y="1353816"/>
            <a:ext cx="9178325" cy="1290136"/>
            <a:chOff x="0" y="0"/>
            <a:chExt cx="2960236" cy="416101"/>
          </a:xfrm>
        </p:grpSpPr>
        <p:sp>
          <p:nvSpPr>
            <p:cNvPr id="7" name="Freeform 7"/>
            <p:cNvSpPr/>
            <p:nvPr/>
          </p:nvSpPr>
          <p:spPr>
            <a:xfrm>
              <a:off x="0" y="0"/>
              <a:ext cx="2960236" cy="416101"/>
            </a:xfrm>
            <a:custGeom>
              <a:avLst/>
              <a:gdLst/>
              <a:ahLst/>
              <a:cxnLst/>
              <a:rect l="l" t="t" r="r" b="b"/>
              <a:pathLst>
                <a:path w="2960236" h="416101">
                  <a:moveTo>
                    <a:pt x="32897" y="0"/>
                  </a:moveTo>
                  <a:lnTo>
                    <a:pt x="2927340" y="0"/>
                  </a:lnTo>
                  <a:cubicBezTo>
                    <a:pt x="2945508" y="0"/>
                    <a:pt x="2960236" y="14728"/>
                    <a:pt x="2960236" y="32897"/>
                  </a:cubicBezTo>
                  <a:lnTo>
                    <a:pt x="2960236" y="383204"/>
                  </a:lnTo>
                  <a:cubicBezTo>
                    <a:pt x="2960236" y="401372"/>
                    <a:pt x="2945508" y="416101"/>
                    <a:pt x="2927340" y="416101"/>
                  </a:cubicBezTo>
                  <a:lnTo>
                    <a:pt x="32897" y="416101"/>
                  </a:lnTo>
                  <a:cubicBezTo>
                    <a:pt x="24172" y="416101"/>
                    <a:pt x="15804" y="412635"/>
                    <a:pt x="9635" y="406465"/>
                  </a:cubicBezTo>
                  <a:cubicBezTo>
                    <a:pt x="3466" y="400296"/>
                    <a:pt x="0" y="391929"/>
                    <a:pt x="0" y="383204"/>
                  </a:cubicBezTo>
                  <a:lnTo>
                    <a:pt x="0" y="32897"/>
                  </a:lnTo>
                  <a:cubicBezTo>
                    <a:pt x="0" y="24172"/>
                    <a:pt x="3466" y="15804"/>
                    <a:pt x="9635" y="9635"/>
                  </a:cubicBezTo>
                  <a:cubicBezTo>
                    <a:pt x="15804" y="3466"/>
                    <a:pt x="24172" y="0"/>
                    <a:pt x="32897"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8" name="TextBox 8"/>
            <p:cNvSpPr txBox="1"/>
            <p:nvPr/>
          </p:nvSpPr>
          <p:spPr>
            <a:xfrm>
              <a:off x="0" y="-95250"/>
              <a:ext cx="2960236" cy="511351"/>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9" name="Freeform 9"/>
          <p:cNvSpPr/>
          <p:nvPr/>
        </p:nvSpPr>
        <p:spPr>
          <a:xfrm>
            <a:off x="4772737" y="7181915"/>
            <a:ext cx="10868578" cy="2076385"/>
          </a:xfrm>
          <a:custGeom>
            <a:avLst/>
            <a:gdLst/>
            <a:ahLst/>
            <a:cxnLst/>
            <a:rect l="l" t="t" r="r" b="b"/>
            <a:pathLst>
              <a:path w="10868578" h="2076385">
                <a:moveTo>
                  <a:pt x="0" y="0"/>
                </a:moveTo>
                <a:lnTo>
                  <a:pt x="10868577" y="0"/>
                </a:lnTo>
                <a:lnTo>
                  <a:pt x="10868577" y="2076385"/>
                </a:lnTo>
                <a:lnTo>
                  <a:pt x="0" y="2076385"/>
                </a:lnTo>
                <a:lnTo>
                  <a:pt x="0" y="0"/>
                </a:lnTo>
                <a:close/>
              </a:path>
            </a:pathLst>
          </a:custGeom>
          <a:blipFill>
            <a:blip r:embed="rId3"/>
            <a:stretch>
              <a:fillRect/>
            </a:stretch>
          </a:blipFill>
        </p:spPr>
      </p:sp>
      <p:sp>
        <p:nvSpPr>
          <p:cNvPr id="10" name="Freeform 10"/>
          <p:cNvSpPr/>
          <p:nvPr/>
        </p:nvSpPr>
        <p:spPr>
          <a:xfrm>
            <a:off x="14758892" y="7179190"/>
            <a:ext cx="3635547" cy="4114800"/>
          </a:xfrm>
          <a:custGeom>
            <a:avLst/>
            <a:gdLst/>
            <a:ahLst/>
            <a:cxnLst/>
            <a:rect l="l" t="t" r="r" b="b"/>
            <a:pathLst>
              <a:path w="3635547" h="4114800">
                <a:moveTo>
                  <a:pt x="0" y="0"/>
                </a:moveTo>
                <a:lnTo>
                  <a:pt x="3635547" y="0"/>
                </a:lnTo>
                <a:lnTo>
                  <a:pt x="363554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5776264" y="486032"/>
            <a:ext cx="10154914" cy="1735567"/>
          </a:xfrm>
          <a:custGeom>
            <a:avLst/>
            <a:gdLst/>
            <a:ahLst/>
            <a:cxnLst/>
            <a:rect l="l" t="t" r="r" b="b"/>
            <a:pathLst>
              <a:path w="10154914" h="1735567">
                <a:moveTo>
                  <a:pt x="0" y="0"/>
                </a:moveTo>
                <a:lnTo>
                  <a:pt x="10154914" y="0"/>
                </a:lnTo>
                <a:lnTo>
                  <a:pt x="10154914" y="1735568"/>
                </a:lnTo>
                <a:lnTo>
                  <a:pt x="0" y="17355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1588251" y="3268662"/>
            <a:ext cx="9265470" cy="3910527"/>
          </a:xfrm>
          <a:prstGeom prst="rect">
            <a:avLst/>
          </a:prstGeom>
        </p:spPr>
        <p:txBody>
          <a:bodyPr lIns="0" tIns="0" rIns="0" bIns="0" rtlCol="0" anchor="t">
            <a:spAutoFit/>
          </a:bodyPr>
          <a:lstStyle/>
          <a:p>
            <a:pPr marL="0" lvl="1" indent="0" algn="l">
              <a:lnSpc>
                <a:spcPts val="6235"/>
              </a:lnSpc>
              <a:spcBef>
                <a:spcPct val="0"/>
              </a:spcBef>
            </a:pPr>
            <a:r>
              <a:rPr lang="en-US" sz="4300" b="1" spc="116">
                <a:solidFill>
                  <a:srgbClr val="000000"/>
                </a:solidFill>
                <a:latin typeface="Montserrat Bold"/>
                <a:ea typeface="Montserrat Bold"/>
                <a:cs typeface="Montserrat Bold"/>
                <a:sym typeface="Montserrat Bold"/>
              </a:rPr>
              <a:t>verificar si el último día reservado coincide con "Sábado 31 de Mayo" para ofrecer una promoción especial.</a:t>
            </a:r>
          </a:p>
        </p:txBody>
      </p:sp>
      <p:sp>
        <p:nvSpPr>
          <p:cNvPr id="13" name="Freeform 13"/>
          <p:cNvSpPr/>
          <p:nvPr/>
        </p:nvSpPr>
        <p:spPr>
          <a:xfrm>
            <a:off x="-1496123" y="-58516"/>
            <a:ext cx="3783982" cy="4114800"/>
          </a:xfrm>
          <a:custGeom>
            <a:avLst/>
            <a:gdLst/>
            <a:ahLst/>
            <a:cxnLst/>
            <a:rect l="l" t="t" r="r" b="b"/>
            <a:pathLst>
              <a:path w="3783982" h="4114800">
                <a:moveTo>
                  <a:pt x="0" y="0"/>
                </a:moveTo>
                <a:lnTo>
                  <a:pt x="3783983" y="0"/>
                </a:lnTo>
                <a:lnTo>
                  <a:pt x="378398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2330806" y="6490523"/>
            <a:ext cx="5453349" cy="4114800"/>
          </a:xfrm>
          <a:custGeom>
            <a:avLst/>
            <a:gdLst/>
            <a:ahLst/>
            <a:cxnLst/>
            <a:rect l="l" t="t" r="r" b="b"/>
            <a:pathLst>
              <a:path w="5453349" h="4114800">
                <a:moveTo>
                  <a:pt x="0" y="0"/>
                </a:moveTo>
                <a:lnTo>
                  <a:pt x="5453349" y="0"/>
                </a:lnTo>
                <a:lnTo>
                  <a:pt x="545334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a:off x="15561325" y="-58516"/>
            <a:ext cx="5453349" cy="4114800"/>
          </a:xfrm>
          <a:custGeom>
            <a:avLst/>
            <a:gdLst/>
            <a:ahLst/>
            <a:cxnLst/>
            <a:rect l="l" t="t" r="r" b="b"/>
            <a:pathLst>
              <a:path w="5453349" h="4114800">
                <a:moveTo>
                  <a:pt x="0" y="0"/>
                </a:moveTo>
                <a:lnTo>
                  <a:pt x="5453350" y="0"/>
                </a:lnTo>
                <a:lnTo>
                  <a:pt x="545335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10270392" y="486032"/>
            <a:ext cx="5370923" cy="6387332"/>
          </a:xfrm>
          <a:custGeom>
            <a:avLst/>
            <a:gdLst/>
            <a:ahLst/>
            <a:cxnLst/>
            <a:rect l="l" t="t" r="r" b="b"/>
            <a:pathLst>
              <a:path w="5370923" h="6387332">
                <a:moveTo>
                  <a:pt x="0" y="0"/>
                </a:moveTo>
                <a:lnTo>
                  <a:pt x="5370922" y="0"/>
                </a:lnTo>
                <a:lnTo>
                  <a:pt x="5370922" y="6387333"/>
                </a:lnTo>
                <a:lnTo>
                  <a:pt x="0" y="638733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TextBox 17"/>
          <p:cNvSpPr txBox="1"/>
          <p:nvPr/>
        </p:nvSpPr>
        <p:spPr>
          <a:xfrm>
            <a:off x="1419159" y="1450763"/>
            <a:ext cx="8069718" cy="943841"/>
          </a:xfrm>
          <a:prstGeom prst="rect">
            <a:avLst/>
          </a:prstGeom>
        </p:spPr>
        <p:txBody>
          <a:bodyPr lIns="0" tIns="0" rIns="0" bIns="0" rtlCol="0" anchor="t">
            <a:spAutoFit/>
          </a:bodyPr>
          <a:lstStyle/>
          <a:p>
            <a:pPr marL="0" lvl="0" indent="0" algn="l">
              <a:lnSpc>
                <a:spcPts val="7302"/>
              </a:lnSpc>
              <a:spcBef>
                <a:spcPct val="0"/>
              </a:spcBef>
            </a:pPr>
            <a:r>
              <a:rPr lang="en-US" sz="5215" b="1">
                <a:solidFill>
                  <a:srgbClr val="FFFFFF"/>
                </a:solidFill>
                <a:latin typeface="Poppins Bold"/>
                <a:ea typeface="Poppins Bold"/>
                <a:cs typeface="Poppins Bold"/>
                <a:sym typeface="Poppins Bold"/>
              </a:rPr>
              <a:t>Condicionales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89" y="372197"/>
            <a:ext cx="20330497" cy="12005431"/>
          </a:xfrm>
          <a:custGeom>
            <a:avLst/>
            <a:gdLst/>
            <a:ahLst/>
            <a:cxnLst/>
            <a:rect l="l" t="t" r="r" b="b"/>
            <a:pathLst>
              <a:path w="20330497" h="12005431">
                <a:moveTo>
                  <a:pt x="0" y="0"/>
                </a:moveTo>
                <a:lnTo>
                  <a:pt x="20330497" y="0"/>
                </a:lnTo>
                <a:lnTo>
                  <a:pt x="20330497" y="12005432"/>
                </a:lnTo>
                <a:lnTo>
                  <a:pt x="0" y="12005432"/>
                </a:lnTo>
                <a:lnTo>
                  <a:pt x="0" y="0"/>
                </a:lnTo>
                <a:close/>
              </a:path>
            </a:pathLst>
          </a:custGeom>
          <a:blipFill>
            <a:blip r:embed="rId2"/>
            <a:stretch>
              <a:fillRect t="-10328" b="-10328"/>
            </a:stretch>
          </a:blipFill>
        </p:spPr>
      </p:sp>
      <p:grpSp>
        <p:nvGrpSpPr>
          <p:cNvPr id="3" name="Group 3"/>
          <p:cNvGrpSpPr/>
          <p:nvPr/>
        </p:nvGrpSpPr>
        <p:grpSpPr>
          <a:xfrm>
            <a:off x="1028700" y="2879756"/>
            <a:ext cx="11261563" cy="5668167"/>
            <a:chOff x="0" y="0"/>
            <a:chExt cx="3330671" cy="1676393"/>
          </a:xfrm>
        </p:grpSpPr>
        <p:sp>
          <p:nvSpPr>
            <p:cNvPr id="4" name="Freeform 4"/>
            <p:cNvSpPr/>
            <p:nvPr/>
          </p:nvSpPr>
          <p:spPr>
            <a:xfrm>
              <a:off x="0" y="0"/>
              <a:ext cx="3330672" cy="1676393"/>
            </a:xfrm>
            <a:custGeom>
              <a:avLst/>
              <a:gdLst/>
              <a:ahLst/>
              <a:cxnLst/>
              <a:rect l="l" t="t" r="r" b="b"/>
              <a:pathLst>
                <a:path w="3330672" h="1676393">
                  <a:moveTo>
                    <a:pt x="40560" y="0"/>
                  </a:moveTo>
                  <a:lnTo>
                    <a:pt x="3290111" y="0"/>
                  </a:lnTo>
                  <a:cubicBezTo>
                    <a:pt x="3300868" y="0"/>
                    <a:pt x="3311185" y="4273"/>
                    <a:pt x="3318792" y="11880"/>
                  </a:cubicBezTo>
                  <a:cubicBezTo>
                    <a:pt x="3326398" y="19486"/>
                    <a:pt x="3330672" y="29803"/>
                    <a:pt x="3330672" y="40560"/>
                  </a:cubicBezTo>
                  <a:lnTo>
                    <a:pt x="3330672" y="1635832"/>
                  </a:lnTo>
                  <a:cubicBezTo>
                    <a:pt x="3330672" y="1646590"/>
                    <a:pt x="3326398" y="1656906"/>
                    <a:pt x="3318792" y="1664513"/>
                  </a:cubicBezTo>
                  <a:cubicBezTo>
                    <a:pt x="3311185" y="1672119"/>
                    <a:pt x="3300868" y="1676393"/>
                    <a:pt x="3290111" y="1676393"/>
                  </a:cubicBezTo>
                  <a:lnTo>
                    <a:pt x="40560" y="1676393"/>
                  </a:lnTo>
                  <a:cubicBezTo>
                    <a:pt x="29803" y="1676393"/>
                    <a:pt x="19486" y="1672119"/>
                    <a:pt x="11880" y="1664513"/>
                  </a:cubicBezTo>
                  <a:cubicBezTo>
                    <a:pt x="4273" y="1656906"/>
                    <a:pt x="0" y="1646590"/>
                    <a:pt x="0" y="1635832"/>
                  </a:cubicBezTo>
                  <a:lnTo>
                    <a:pt x="0" y="40560"/>
                  </a:lnTo>
                  <a:cubicBezTo>
                    <a:pt x="0" y="29803"/>
                    <a:pt x="4273" y="19486"/>
                    <a:pt x="11880" y="11880"/>
                  </a:cubicBezTo>
                  <a:cubicBezTo>
                    <a:pt x="19486" y="4273"/>
                    <a:pt x="29803" y="0"/>
                    <a:pt x="40560" y="0"/>
                  </a:cubicBezTo>
                  <a:close/>
                </a:path>
              </a:pathLst>
            </a:custGeom>
            <a:solidFill>
              <a:srgbClr val="FFCFE7"/>
            </a:solidFill>
            <a:ln w="57150" cap="rnd">
              <a:solidFill>
                <a:srgbClr val="FFFFFF"/>
              </a:solidFill>
              <a:prstDash val="solid"/>
              <a:round/>
            </a:ln>
          </p:spPr>
        </p:sp>
        <p:sp>
          <p:nvSpPr>
            <p:cNvPr id="5" name="TextBox 5"/>
            <p:cNvSpPr txBox="1"/>
            <p:nvPr/>
          </p:nvSpPr>
          <p:spPr>
            <a:xfrm>
              <a:off x="0" y="-95250"/>
              <a:ext cx="3330671" cy="1771643"/>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6" name="Group 6"/>
          <p:cNvGrpSpPr/>
          <p:nvPr/>
        </p:nvGrpSpPr>
        <p:grpSpPr>
          <a:xfrm>
            <a:off x="1028700" y="1353816"/>
            <a:ext cx="9178325" cy="1290136"/>
            <a:chOff x="0" y="0"/>
            <a:chExt cx="2960236" cy="416101"/>
          </a:xfrm>
        </p:grpSpPr>
        <p:sp>
          <p:nvSpPr>
            <p:cNvPr id="7" name="Freeform 7"/>
            <p:cNvSpPr/>
            <p:nvPr/>
          </p:nvSpPr>
          <p:spPr>
            <a:xfrm>
              <a:off x="0" y="0"/>
              <a:ext cx="2960236" cy="416101"/>
            </a:xfrm>
            <a:custGeom>
              <a:avLst/>
              <a:gdLst/>
              <a:ahLst/>
              <a:cxnLst/>
              <a:rect l="l" t="t" r="r" b="b"/>
              <a:pathLst>
                <a:path w="2960236" h="416101">
                  <a:moveTo>
                    <a:pt x="32897" y="0"/>
                  </a:moveTo>
                  <a:lnTo>
                    <a:pt x="2927340" y="0"/>
                  </a:lnTo>
                  <a:cubicBezTo>
                    <a:pt x="2945508" y="0"/>
                    <a:pt x="2960236" y="14728"/>
                    <a:pt x="2960236" y="32897"/>
                  </a:cubicBezTo>
                  <a:lnTo>
                    <a:pt x="2960236" y="383204"/>
                  </a:lnTo>
                  <a:cubicBezTo>
                    <a:pt x="2960236" y="401372"/>
                    <a:pt x="2945508" y="416101"/>
                    <a:pt x="2927340" y="416101"/>
                  </a:cubicBezTo>
                  <a:lnTo>
                    <a:pt x="32897" y="416101"/>
                  </a:lnTo>
                  <a:cubicBezTo>
                    <a:pt x="24172" y="416101"/>
                    <a:pt x="15804" y="412635"/>
                    <a:pt x="9635" y="406465"/>
                  </a:cubicBezTo>
                  <a:cubicBezTo>
                    <a:pt x="3466" y="400296"/>
                    <a:pt x="0" y="391929"/>
                    <a:pt x="0" y="383204"/>
                  </a:cubicBezTo>
                  <a:lnTo>
                    <a:pt x="0" y="32897"/>
                  </a:lnTo>
                  <a:cubicBezTo>
                    <a:pt x="0" y="24172"/>
                    <a:pt x="3466" y="15804"/>
                    <a:pt x="9635" y="9635"/>
                  </a:cubicBezTo>
                  <a:cubicBezTo>
                    <a:pt x="15804" y="3466"/>
                    <a:pt x="24172" y="0"/>
                    <a:pt x="32897"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8" name="TextBox 8"/>
            <p:cNvSpPr txBox="1"/>
            <p:nvPr/>
          </p:nvSpPr>
          <p:spPr>
            <a:xfrm>
              <a:off x="0" y="-95250"/>
              <a:ext cx="2960236" cy="511351"/>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9" name="Freeform 9"/>
          <p:cNvSpPr/>
          <p:nvPr/>
        </p:nvSpPr>
        <p:spPr>
          <a:xfrm>
            <a:off x="14758892" y="7179190"/>
            <a:ext cx="3635547" cy="4114800"/>
          </a:xfrm>
          <a:custGeom>
            <a:avLst/>
            <a:gdLst/>
            <a:ahLst/>
            <a:cxnLst/>
            <a:rect l="l" t="t" r="r" b="b"/>
            <a:pathLst>
              <a:path w="3635547" h="4114800">
                <a:moveTo>
                  <a:pt x="0" y="0"/>
                </a:moveTo>
                <a:lnTo>
                  <a:pt x="3635547" y="0"/>
                </a:lnTo>
                <a:lnTo>
                  <a:pt x="363554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5776264" y="486032"/>
            <a:ext cx="10154914" cy="1735567"/>
          </a:xfrm>
          <a:custGeom>
            <a:avLst/>
            <a:gdLst/>
            <a:ahLst/>
            <a:cxnLst/>
            <a:rect l="l" t="t" r="r" b="b"/>
            <a:pathLst>
              <a:path w="10154914" h="1735567">
                <a:moveTo>
                  <a:pt x="0" y="0"/>
                </a:moveTo>
                <a:lnTo>
                  <a:pt x="10154914" y="0"/>
                </a:lnTo>
                <a:lnTo>
                  <a:pt x="10154914" y="1735568"/>
                </a:lnTo>
                <a:lnTo>
                  <a:pt x="0" y="17355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1419159" y="3133269"/>
            <a:ext cx="9973743" cy="5414653"/>
          </a:xfrm>
          <a:prstGeom prst="rect">
            <a:avLst/>
          </a:prstGeom>
        </p:spPr>
        <p:txBody>
          <a:bodyPr lIns="0" tIns="0" rIns="0" bIns="0" rtlCol="0" anchor="t">
            <a:spAutoFit/>
          </a:bodyPr>
          <a:lstStyle/>
          <a:p>
            <a:pPr algn="l">
              <a:lnSpc>
                <a:spcPts val="4838"/>
              </a:lnSpc>
            </a:pPr>
            <a:r>
              <a:rPr lang="en-US" sz="3336" b="1" spc="90">
                <a:solidFill>
                  <a:srgbClr val="000000"/>
                </a:solidFill>
                <a:latin typeface="Montserrat Bold"/>
                <a:ea typeface="Montserrat Bold"/>
                <a:cs typeface="Montserrat Bold"/>
                <a:sym typeface="Montserrat Bold"/>
              </a:rPr>
              <a:t>Para terminar con tu proceso,</a:t>
            </a:r>
          </a:p>
          <a:p>
            <a:pPr algn="l">
              <a:lnSpc>
                <a:spcPts val="4838"/>
              </a:lnSpc>
            </a:pPr>
            <a:r>
              <a:rPr lang="en-US" sz="3336" b="1" spc="90">
                <a:solidFill>
                  <a:srgbClr val="000000"/>
                </a:solidFill>
                <a:latin typeface="Montserrat Bold"/>
                <a:ea typeface="Montserrat Bold"/>
                <a:cs typeface="Montserrat Bold"/>
                <a:sym typeface="Montserrat Bold"/>
              </a:rPr>
              <a:t>¡Te invitamos este sábado 31 de mayo a nuestro banquete en el hoteloara que puedas comer todo lo que puedas!</a:t>
            </a:r>
          </a:p>
          <a:p>
            <a:pPr algn="l">
              <a:lnSpc>
                <a:spcPts val="4838"/>
              </a:lnSpc>
            </a:pPr>
            <a:r>
              <a:rPr lang="en-US" sz="3336" b="1" spc="90">
                <a:solidFill>
                  <a:srgbClr val="000000"/>
                </a:solidFill>
                <a:latin typeface="Montserrat Bold"/>
                <a:ea typeface="Montserrat Bold"/>
                <a:cs typeface="Montserrat Bold"/>
                <a:sym typeface="Montserrat Bold"/>
              </a:rPr>
              <a:t>¡Listo! Muchas gracias por tenernos en cuenta para que puedas pasar tu estadía en la comodidad de nuestro hotel.</a:t>
            </a:r>
          </a:p>
          <a:p>
            <a:pPr algn="l">
              <a:lnSpc>
                <a:spcPts val="4838"/>
              </a:lnSpc>
            </a:pPr>
            <a:endParaRPr lang="en-US" sz="3336" b="1" spc="90">
              <a:solidFill>
                <a:srgbClr val="000000"/>
              </a:solidFill>
              <a:latin typeface="Montserrat Bold"/>
              <a:ea typeface="Montserrat Bold"/>
              <a:cs typeface="Montserrat Bold"/>
              <a:sym typeface="Montserrat Bold"/>
            </a:endParaRPr>
          </a:p>
          <a:p>
            <a:pPr marL="0" lvl="1" indent="0" algn="l">
              <a:lnSpc>
                <a:spcPts val="4838"/>
              </a:lnSpc>
              <a:spcBef>
                <a:spcPct val="0"/>
              </a:spcBef>
            </a:pPr>
            <a:endParaRPr lang="en-US" sz="3336" b="1" spc="90">
              <a:solidFill>
                <a:srgbClr val="000000"/>
              </a:solidFill>
              <a:latin typeface="Montserrat Bold"/>
              <a:ea typeface="Montserrat Bold"/>
              <a:cs typeface="Montserrat Bold"/>
              <a:sym typeface="Montserrat Bold"/>
            </a:endParaRPr>
          </a:p>
        </p:txBody>
      </p:sp>
      <p:sp>
        <p:nvSpPr>
          <p:cNvPr id="12" name="Freeform 12"/>
          <p:cNvSpPr/>
          <p:nvPr/>
        </p:nvSpPr>
        <p:spPr>
          <a:xfrm>
            <a:off x="-1496123" y="-58516"/>
            <a:ext cx="3783982" cy="4114800"/>
          </a:xfrm>
          <a:custGeom>
            <a:avLst/>
            <a:gdLst/>
            <a:ahLst/>
            <a:cxnLst/>
            <a:rect l="l" t="t" r="r" b="b"/>
            <a:pathLst>
              <a:path w="3783982" h="4114800">
                <a:moveTo>
                  <a:pt x="0" y="0"/>
                </a:moveTo>
                <a:lnTo>
                  <a:pt x="3783983" y="0"/>
                </a:lnTo>
                <a:lnTo>
                  <a:pt x="378398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2330806" y="6490523"/>
            <a:ext cx="5453349" cy="4114800"/>
          </a:xfrm>
          <a:custGeom>
            <a:avLst/>
            <a:gdLst/>
            <a:ahLst/>
            <a:cxnLst/>
            <a:rect l="l" t="t" r="r" b="b"/>
            <a:pathLst>
              <a:path w="5453349" h="4114800">
                <a:moveTo>
                  <a:pt x="0" y="0"/>
                </a:moveTo>
                <a:lnTo>
                  <a:pt x="5453349" y="0"/>
                </a:lnTo>
                <a:lnTo>
                  <a:pt x="54533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15561325" y="-58516"/>
            <a:ext cx="5453349" cy="4114800"/>
          </a:xfrm>
          <a:custGeom>
            <a:avLst/>
            <a:gdLst/>
            <a:ahLst/>
            <a:cxnLst/>
            <a:rect l="l" t="t" r="r" b="b"/>
            <a:pathLst>
              <a:path w="5453349" h="4114800">
                <a:moveTo>
                  <a:pt x="0" y="0"/>
                </a:moveTo>
                <a:lnTo>
                  <a:pt x="5453350" y="0"/>
                </a:lnTo>
                <a:lnTo>
                  <a:pt x="545335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10241209" y="1603163"/>
            <a:ext cx="6833067" cy="7633426"/>
          </a:xfrm>
          <a:custGeom>
            <a:avLst/>
            <a:gdLst/>
            <a:ahLst/>
            <a:cxnLst/>
            <a:rect l="l" t="t" r="r" b="b"/>
            <a:pathLst>
              <a:path w="6833067" h="7633426">
                <a:moveTo>
                  <a:pt x="0" y="0"/>
                </a:moveTo>
                <a:lnTo>
                  <a:pt x="6833067" y="0"/>
                </a:lnTo>
                <a:lnTo>
                  <a:pt x="6833067" y="7633427"/>
                </a:lnTo>
                <a:lnTo>
                  <a:pt x="0" y="763342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TextBox 16"/>
          <p:cNvSpPr txBox="1"/>
          <p:nvPr/>
        </p:nvSpPr>
        <p:spPr>
          <a:xfrm>
            <a:off x="1419159" y="1450763"/>
            <a:ext cx="8069718" cy="943841"/>
          </a:xfrm>
          <a:prstGeom prst="rect">
            <a:avLst/>
          </a:prstGeom>
        </p:spPr>
        <p:txBody>
          <a:bodyPr lIns="0" tIns="0" rIns="0" bIns="0" rtlCol="0" anchor="t">
            <a:spAutoFit/>
          </a:bodyPr>
          <a:lstStyle/>
          <a:p>
            <a:pPr marL="0" lvl="0" indent="0" algn="l">
              <a:lnSpc>
                <a:spcPts val="7302"/>
              </a:lnSpc>
              <a:spcBef>
                <a:spcPct val="0"/>
              </a:spcBef>
            </a:pPr>
            <a:r>
              <a:rPr lang="en-US" sz="5215" b="1">
                <a:solidFill>
                  <a:srgbClr val="FFFFFF"/>
                </a:solidFill>
                <a:latin typeface="Poppins Bold"/>
                <a:ea typeface="Poppins Bold"/>
                <a:cs typeface="Poppins Bold"/>
                <a:sym typeface="Poppins Bold"/>
              </a:rPr>
              <a:t>RESULTADO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8611" y="524597"/>
            <a:ext cx="20330497" cy="12005431"/>
          </a:xfrm>
          <a:custGeom>
            <a:avLst/>
            <a:gdLst/>
            <a:ahLst/>
            <a:cxnLst/>
            <a:rect l="l" t="t" r="r" b="b"/>
            <a:pathLst>
              <a:path w="20330497" h="12005431">
                <a:moveTo>
                  <a:pt x="0" y="0"/>
                </a:moveTo>
                <a:lnTo>
                  <a:pt x="20330497" y="0"/>
                </a:lnTo>
                <a:lnTo>
                  <a:pt x="20330497" y="12005432"/>
                </a:lnTo>
                <a:lnTo>
                  <a:pt x="0" y="12005432"/>
                </a:lnTo>
                <a:lnTo>
                  <a:pt x="0" y="0"/>
                </a:lnTo>
                <a:close/>
              </a:path>
            </a:pathLst>
          </a:custGeom>
          <a:blipFill>
            <a:blip r:embed="rId2"/>
            <a:stretch>
              <a:fillRect t="-10328" b="-10328"/>
            </a:stretch>
          </a:blipFill>
        </p:spPr>
      </p:sp>
      <p:grpSp>
        <p:nvGrpSpPr>
          <p:cNvPr id="3" name="Group 3"/>
          <p:cNvGrpSpPr/>
          <p:nvPr/>
        </p:nvGrpSpPr>
        <p:grpSpPr>
          <a:xfrm>
            <a:off x="714813" y="449605"/>
            <a:ext cx="16858375" cy="9265522"/>
            <a:chOff x="0" y="0"/>
            <a:chExt cx="4985960" cy="2740331"/>
          </a:xfrm>
        </p:grpSpPr>
        <p:sp>
          <p:nvSpPr>
            <p:cNvPr id="4" name="Freeform 4"/>
            <p:cNvSpPr/>
            <p:nvPr/>
          </p:nvSpPr>
          <p:spPr>
            <a:xfrm>
              <a:off x="0" y="0"/>
              <a:ext cx="4985960" cy="2740331"/>
            </a:xfrm>
            <a:custGeom>
              <a:avLst/>
              <a:gdLst/>
              <a:ahLst/>
              <a:cxnLst/>
              <a:rect l="l" t="t" r="r" b="b"/>
              <a:pathLst>
                <a:path w="4985960" h="2740331">
                  <a:moveTo>
                    <a:pt x="27095" y="0"/>
                  </a:moveTo>
                  <a:lnTo>
                    <a:pt x="4958866" y="0"/>
                  </a:lnTo>
                  <a:cubicBezTo>
                    <a:pt x="4966052" y="0"/>
                    <a:pt x="4972943" y="2855"/>
                    <a:pt x="4978024" y="7936"/>
                  </a:cubicBezTo>
                  <a:cubicBezTo>
                    <a:pt x="4983106" y="13017"/>
                    <a:pt x="4985960" y="19909"/>
                    <a:pt x="4985960" y="27095"/>
                  </a:cubicBezTo>
                  <a:lnTo>
                    <a:pt x="4985960" y="2713236"/>
                  </a:lnTo>
                  <a:cubicBezTo>
                    <a:pt x="4985960" y="2728200"/>
                    <a:pt x="4973830" y="2740331"/>
                    <a:pt x="4958866" y="2740331"/>
                  </a:cubicBezTo>
                  <a:lnTo>
                    <a:pt x="27095" y="2740331"/>
                  </a:lnTo>
                  <a:cubicBezTo>
                    <a:pt x="12131" y="2740331"/>
                    <a:pt x="0" y="2728200"/>
                    <a:pt x="0" y="2713236"/>
                  </a:cubicBezTo>
                  <a:lnTo>
                    <a:pt x="0" y="27095"/>
                  </a:lnTo>
                  <a:cubicBezTo>
                    <a:pt x="0" y="12131"/>
                    <a:pt x="12131" y="0"/>
                    <a:pt x="27095" y="0"/>
                  </a:cubicBezTo>
                  <a:close/>
                </a:path>
              </a:pathLst>
            </a:custGeom>
            <a:solidFill>
              <a:srgbClr val="000000">
                <a:alpha val="0"/>
              </a:srgbClr>
            </a:solidFill>
            <a:ln w="171450" cap="rnd">
              <a:gradFill>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prstDash val="solid"/>
              <a:round/>
            </a:ln>
          </p:spPr>
        </p:sp>
        <p:sp>
          <p:nvSpPr>
            <p:cNvPr id="5" name="TextBox 5"/>
            <p:cNvSpPr txBox="1"/>
            <p:nvPr/>
          </p:nvSpPr>
          <p:spPr>
            <a:xfrm>
              <a:off x="0" y="-95250"/>
              <a:ext cx="4985960" cy="2835581"/>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6" name="Group 6"/>
          <p:cNvGrpSpPr/>
          <p:nvPr/>
        </p:nvGrpSpPr>
        <p:grpSpPr>
          <a:xfrm>
            <a:off x="2914278" y="1558600"/>
            <a:ext cx="9326974" cy="7585133"/>
            <a:chOff x="0" y="0"/>
            <a:chExt cx="2758506" cy="2243346"/>
          </a:xfrm>
        </p:grpSpPr>
        <p:sp>
          <p:nvSpPr>
            <p:cNvPr id="7" name="Freeform 7"/>
            <p:cNvSpPr/>
            <p:nvPr/>
          </p:nvSpPr>
          <p:spPr>
            <a:xfrm>
              <a:off x="0" y="0"/>
              <a:ext cx="2758505" cy="2243346"/>
            </a:xfrm>
            <a:custGeom>
              <a:avLst/>
              <a:gdLst/>
              <a:ahLst/>
              <a:cxnLst/>
              <a:rect l="l" t="t" r="r" b="b"/>
              <a:pathLst>
                <a:path w="2758505" h="2243346">
                  <a:moveTo>
                    <a:pt x="48973" y="0"/>
                  </a:moveTo>
                  <a:lnTo>
                    <a:pt x="2709532" y="0"/>
                  </a:lnTo>
                  <a:cubicBezTo>
                    <a:pt x="2736579" y="0"/>
                    <a:pt x="2758505" y="21926"/>
                    <a:pt x="2758505" y="48973"/>
                  </a:cubicBezTo>
                  <a:lnTo>
                    <a:pt x="2758505" y="2194373"/>
                  </a:lnTo>
                  <a:cubicBezTo>
                    <a:pt x="2758505" y="2207361"/>
                    <a:pt x="2753346" y="2219818"/>
                    <a:pt x="2744162" y="2229002"/>
                  </a:cubicBezTo>
                  <a:cubicBezTo>
                    <a:pt x="2734977" y="2238186"/>
                    <a:pt x="2722521" y="2243346"/>
                    <a:pt x="2709532" y="2243346"/>
                  </a:cubicBezTo>
                  <a:lnTo>
                    <a:pt x="48973" y="2243346"/>
                  </a:lnTo>
                  <a:cubicBezTo>
                    <a:pt x="21926" y="2243346"/>
                    <a:pt x="0" y="2221420"/>
                    <a:pt x="0" y="2194373"/>
                  </a:cubicBezTo>
                  <a:lnTo>
                    <a:pt x="0" y="48973"/>
                  </a:lnTo>
                  <a:cubicBezTo>
                    <a:pt x="0" y="21926"/>
                    <a:pt x="21926" y="0"/>
                    <a:pt x="48973" y="0"/>
                  </a:cubicBezTo>
                  <a:close/>
                </a:path>
              </a:pathLst>
            </a:custGeom>
            <a:solidFill>
              <a:srgbClr val="FFFFFF"/>
            </a:solidFill>
            <a:ln w="57150" cap="rnd">
              <a:solidFill>
                <a:srgbClr val="FFFFFF"/>
              </a:solidFill>
              <a:prstDash val="solid"/>
              <a:round/>
            </a:ln>
          </p:spPr>
        </p:sp>
        <p:sp>
          <p:nvSpPr>
            <p:cNvPr id="8" name="TextBox 8"/>
            <p:cNvSpPr txBox="1"/>
            <p:nvPr/>
          </p:nvSpPr>
          <p:spPr>
            <a:xfrm>
              <a:off x="0" y="-95250"/>
              <a:ext cx="2758506" cy="23385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9" name="Freeform 9"/>
          <p:cNvSpPr/>
          <p:nvPr/>
        </p:nvSpPr>
        <p:spPr>
          <a:xfrm>
            <a:off x="10961991" y="663357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4193538" y="869097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4193538" y="1559245"/>
            <a:ext cx="6768453" cy="7131728"/>
          </a:xfrm>
          <a:prstGeom prst="rect">
            <a:avLst/>
          </a:prstGeom>
        </p:spPr>
        <p:txBody>
          <a:bodyPr lIns="0" tIns="0" rIns="0" bIns="0" rtlCol="0" anchor="t">
            <a:spAutoFit/>
          </a:bodyPr>
          <a:lstStyle/>
          <a:p>
            <a:pPr algn="ctr">
              <a:lnSpc>
                <a:spcPts val="2289"/>
              </a:lnSpc>
            </a:pPr>
            <a:endParaRPr/>
          </a:p>
          <a:p>
            <a:pPr algn="ctr">
              <a:lnSpc>
                <a:spcPts val="2289"/>
              </a:lnSpc>
            </a:pPr>
            <a:r>
              <a:rPr lang="en-US" sz="1578" b="1" u="none" strike="noStrike">
                <a:solidFill>
                  <a:srgbClr val="000000"/>
                </a:solidFill>
                <a:latin typeface="Montserrat Bold"/>
                <a:ea typeface="Montserrat Bold"/>
                <a:cs typeface="Montserrat Bold"/>
                <a:sym typeface="Montserrat Bold"/>
              </a:rPr>
              <a:t>Buenos días, bienvenido a la página web de Hotel Transilvania </a:t>
            </a:r>
          </a:p>
          <a:p>
            <a:pPr algn="ctr">
              <a:lnSpc>
                <a:spcPts val="2289"/>
              </a:lnSpc>
            </a:pPr>
            <a:r>
              <a:rPr lang="en-US" sz="1578" b="1" u="none" strike="noStrike">
                <a:solidFill>
                  <a:srgbClr val="000000"/>
                </a:solidFill>
                <a:latin typeface="Montserrat Bold"/>
                <a:ea typeface="Montserrat Bold"/>
                <a:cs typeface="Montserrat Bold"/>
                <a:sym typeface="Montserrat Bold"/>
              </a:rPr>
              <a:t>De acuerdo a la llamada de nuestros asesores, vamos a confirmar tus datos de reservación :)</a:t>
            </a:r>
          </a:p>
          <a:p>
            <a:pPr algn="ctr">
              <a:lnSpc>
                <a:spcPts val="2289"/>
              </a:lnSpc>
            </a:pPr>
            <a:endParaRPr lang="en-US" sz="1578" b="1" u="none" strike="noStrike">
              <a:solidFill>
                <a:srgbClr val="000000"/>
              </a:solidFill>
              <a:latin typeface="Montserrat Bold"/>
              <a:ea typeface="Montserrat Bold"/>
              <a:cs typeface="Montserrat Bold"/>
              <a:sym typeface="Montserrat Bold"/>
            </a:endParaRPr>
          </a:p>
          <a:p>
            <a:pPr algn="ctr">
              <a:lnSpc>
                <a:spcPts val="2289"/>
              </a:lnSpc>
            </a:pPr>
            <a:r>
              <a:rPr lang="en-US" sz="1578" b="1" u="none" strike="noStrike">
                <a:solidFill>
                  <a:srgbClr val="000000"/>
                </a:solidFill>
                <a:latin typeface="Montserrat Bold"/>
                <a:ea typeface="Montserrat Bold"/>
                <a:cs typeface="Montserrat Bold"/>
                <a:sym typeface="Montserrat Bold"/>
              </a:rPr>
              <a:t>El último usuario que se registró en nuestro sistema es: Catharina Megía</a:t>
            </a:r>
          </a:p>
          <a:p>
            <a:pPr algn="ctr">
              <a:lnSpc>
                <a:spcPts val="2289"/>
              </a:lnSpc>
            </a:pPr>
            <a:endParaRPr lang="en-US" sz="1578" b="1" u="none" strike="noStrike">
              <a:solidFill>
                <a:srgbClr val="000000"/>
              </a:solidFill>
              <a:latin typeface="Montserrat Bold"/>
              <a:ea typeface="Montserrat Bold"/>
              <a:cs typeface="Montserrat Bold"/>
              <a:sym typeface="Montserrat Bold"/>
            </a:endParaRPr>
          </a:p>
          <a:p>
            <a:pPr algn="ctr">
              <a:lnSpc>
                <a:spcPts val="2289"/>
              </a:lnSpc>
            </a:pPr>
            <a:r>
              <a:rPr lang="en-US" sz="1578" b="1" u="none" strike="noStrike">
                <a:solidFill>
                  <a:srgbClr val="000000"/>
                </a:solidFill>
                <a:latin typeface="Montserrat Bold"/>
                <a:ea typeface="Montserrat Bold"/>
                <a:cs typeface="Montserrat Bold"/>
                <a:sym typeface="Montserrat Bold"/>
              </a:rPr>
              <a:t>En base al usuario escogido, el día de reservación elegido en la llamada fue: </a:t>
            </a:r>
          </a:p>
          <a:p>
            <a:pPr algn="ctr">
              <a:lnSpc>
                <a:spcPts val="2289"/>
              </a:lnSpc>
            </a:pPr>
            <a:r>
              <a:rPr lang="en-US" sz="1578" b="1" u="none" strike="noStrike">
                <a:solidFill>
                  <a:srgbClr val="000000"/>
                </a:solidFill>
                <a:latin typeface="Montserrat Bold"/>
                <a:ea typeface="Montserrat Bold"/>
                <a:cs typeface="Montserrat Bold"/>
                <a:sym typeface="Montserrat Bold"/>
              </a:rPr>
              <a:t>Jueves </a:t>
            </a:r>
          </a:p>
          <a:p>
            <a:pPr algn="ctr">
              <a:lnSpc>
                <a:spcPts val="2289"/>
              </a:lnSpc>
            </a:pPr>
            <a:endParaRPr lang="en-US" sz="1578" b="1" u="none" strike="noStrike">
              <a:solidFill>
                <a:srgbClr val="000000"/>
              </a:solidFill>
              <a:latin typeface="Montserrat Bold"/>
              <a:ea typeface="Montserrat Bold"/>
              <a:cs typeface="Montserrat Bold"/>
              <a:sym typeface="Montserrat Bold"/>
            </a:endParaRPr>
          </a:p>
          <a:p>
            <a:pPr algn="ctr">
              <a:lnSpc>
                <a:spcPts val="2289"/>
              </a:lnSpc>
            </a:pPr>
            <a:r>
              <a:rPr lang="en-US" sz="1578" b="1" u="none" strike="noStrike">
                <a:solidFill>
                  <a:srgbClr val="000000"/>
                </a:solidFill>
                <a:latin typeface="Montserrat Bold"/>
                <a:ea typeface="Montserrat Bold"/>
                <a:cs typeface="Montserrat Bold"/>
                <a:sym typeface="Montserrat Bold"/>
              </a:rPr>
              <a:t>De acuerdo a los datos del sistema, usted reservó estadía durante estos días: </a:t>
            </a:r>
          </a:p>
          <a:p>
            <a:pPr algn="ctr">
              <a:lnSpc>
                <a:spcPts val="2289"/>
              </a:lnSpc>
            </a:pPr>
            <a:r>
              <a:rPr lang="en-US" sz="1578" b="1" u="none" strike="noStrike">
                <a:solidFill>
                  <a:srgbClr val="000000"/>
                </a:solidFill>
                <a:latin typeface="Montserrat Bold"/>
                <a:ea typeface="Montserrat Bold"/>
                <a:cs typeface="Montserrat Bold"/>
                <a:sym typeface="Montserrat Bold"/>
              </a:rPr>
              <a:t>Día 1: Jueves 29 de Mayo (Noche 1)</a:t>
            </a:r>
          </a:p>
          <a:p>
            <a:pPr algn="ctr">
              <a:lnSpc>
                <a:spcPts val="2289"/>
              </a:lnSpc>
            </a:pPr>
            <a:r>
              <a:rPr lang="en-US" sz="1578" b="1" u="none" strike="noStrike">
                <a:solidFill>
                  <a:srgbClr val="000000"/>
                </a:solidFill>
                <a:latin typeface="Montserrat Bold"/>
                <a:ea typeface="Montserrat Bold"/>
                <a:cs typeface="Montserrat Bold"/>
                <a:sym typeface="Montserrat Bold"/>
              </a:rPr>
              <a:t>Día 2: Viernes 30 de Mayo (Noche 2)</a:t>
            </a:r>
          </a:p>
          <a:p>
            <a:pPr algn="ctr">
              <a:lnSpc>
                <a:spcPts val="2289"/>
              </a:lnSpc>
            </a:pPr>
            <a:r>
              <a:rPr lang="en-US" sz="1578" b="1" u="none" strike="noStrike">
                <a:solidFill>
                  <a:srgbClr val="000000"/>
                </a:solidFill>
                <a:latin typeface="Montserrat Bold"/>
                <a:ea typeface="Montserrat Bold"/>
                <a:cs typeface="Montserrat Bold"/>
                <a:sym typeface="Montserrat Bold"/>
              </a:rPr>
              <a:t>Día 3: Sábado 31 de Mayo (Noche 3)</a:t>
            </a:r>
          </a:p>
          <a:p>
            <a:pPr algn="ctr">
              <a:lnSpc>
                <a:spcPts val="2289"/>
              </a:lnSpc>
            </a:pPr>
            <a:endParaRPr lang="en-US" sz="1578" b="1" u="none" strike="noStrike">
              <a:solidFill>
                <a:srgbClr val="000000"/>
              </a:solidFill>
              <a:latin typeface="Montserrat Bold"/>
              <a:ea typeface="Montserrat Bold"/>
              <a:cs typeface="Montserrat Bold"/>
              <a:sym typeface="Montserrat Bold"/>
            </a:endParaRPr>
          </a:p>
          <a:p>
            <a:pPr algn="ctr">
              <a:lnSpc>
                <a:spcPts val="2289"/>
              </a:lnSpc>
            </a:pPr>
            <a:r>
              <a:rPr lang="en-US" sz="1578" b="1" u="none" strike="noStrike">
                <a:solidFill>
                  <a:srgbClr val="000000"/>
                </a:solidFill>
                <a:latin typeface="Montserrat Bold"/>
                <a:ea typeface="Montserrat Bold"/>
                <a:cs typeface="Montserrat Bold"/>
                <a:sym typeface="Montserrat Bold"/>
              </a:rPr>
              <a:t>Para terminar con tu proceso, ¡Te invitamos este sábado 31 de mayo a nuestro banquete en el Hotel para que puedas comer todo lo que puedas! </a:t>
            </a:r>
          </a:p>
          <a:p>
            <a:pPr algn="ctr">
              <a:lnSpc>
                <a:spcPts val="2289"/>
              </a:lnSpc>
            </a:pPr>
            <a:endParaRPr lang="en-US" sz="1578" b="1" u="none" strike="noStrike">
              <a:solidFill>
                <a:srgbClr val="000000"/>
              </a:solidFill>
              <a:latin typeface="Montserrat Bold"/>
              <a:ea typeface="Montserrat Bold"/>
              <a:cs typeface="Montserrat Bold"/>
              <a:sym typeface="Montserrat Bold"/>
            </a:endParaRPr>
          </a:p>
          <a:p>
            <a:pPr algn="ctr">
              <a:lnSpc>
                <a:spcPts val="2289"/>
              </a:lnSpc>
            </a:pPr>
            <a:r>
              <a:rPr lang="en-US" sz="1578" b="1" u="none" strike="noStrike">
                <a:solidFill>
                  <a:srgbClr val="000000"/>
                </a:solidFill>
                <a:latin typeface="Montserrat Bold"/>
                <a:ea typeface="Montserrat Bold"/>
                <a:cs typeface="Montserrat Bold"/>
                <a:sym typeface="Montserrat Bold"/>
              </a:rPr>
              <a:t>¡Listo! Muchas gracias por tenernos en cuenta para que puedas pasar tu estadía en la comodidad de nuestro hotel.</a:t>
            </a:r>
          </a:p>
          <a:p>
            <a:pPr algn="ctr">
              <a:lnSpc>
                <a:spcPts val="2289"/>
              </a:lnSpc>
            </a:pPr>
            <a:r>
              <a:rPr lang="en-US" sz="1578" b="1" u="none" strike="noStrike">
                <a:solidFill>
                  <a:srgbClr val="000000"/>
                </a:solidFill>
                <a:latin typeface="Montserrat Bold"/>
                <a:ea typeface="Montserrat Bold"/>
                <a:cs typeface="Montserrat Bold"/>
                <a:sym typeface="Montserrat Bold"/>
              </a:rPr>
              <a:t>Cualquier inconveniente que tengas puedes soluciona</a:t>
            </a:r>
          </a:p>
        </p:txBody>
      </p:sp>
      <p:sp>
        <p:nvSpPr>
          <p:cNvPr id="12" name="Freeform 12"/>
          <p:cNvSpPr/>
          <p:nvPr/>
        </p:nvSpPr>
        <p:spPr>
          <a:xfrm rot="-4367165">
            <a:off x="1681930" y="556870"/>
            <a:ext cx="2664000" cy="2557440"/>
          </a:xfrm>
          <a:custGeom>
            <a:avLst/>
            <a:gdLst/>
            <a:ahLst/>
            <a:cxnLst/>
            <a:rect l="l" t="t" r="r" b="b"/>
            <a:pathLst>
              <a:path w="2664000" h="2557440">
                <a:moveTo>
                  <a:pt x="0" y="0"/>
                </a:moveTo>
                <a:lnTo>
                  <a:pt x="2664000" y="0"/>
                </a:lnTo>
                <a:lnTo>
                  <a:pt x="2664000" y="2557440"/>
                </a:lnTo>
                <a:lnTo>
                  <a:pt x="0" y="25574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rot="-4367165">
            <a:off x="1312334" y="6328820"/>
            <a:ext cx="2664000" cy="2557440"/>
          </a:xfrm>
          <a:custGeom>
            <a:avLst/>
            <a:gdLst/>
            <a:ahLst/>
            <a:cxnLst/>
            <a:rect l="l" t="t" r="r" b="b"/>
            <a:pathLst>
              <a:path w="2664000" h="2557440">
                <a:moveTo>
                  <a:pt x="0" y="0"/>
                </a:moveTo>
                <a:lnTo>
                  <a:pt x="2664000" y="0"/>
                </a:lnTo>
                <a:lnTo>
                  <a:pt x="2664000" y="2557440"/>
                </a:lnTo>
                <a:lnTo>
                  <a:pt x="0" y="25574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rot="-304431">
            <a:off x="10607952" y="782784"/>
            <a:ext cx="7844657" cy="6998237"/>
          </a:xfrm>
          <a:custGeom>
            <a:avLst/>
            <a:gdLst/>
            <a:ahLst/>
            <a:cxnLst/>
            <a:rect l="l" t="t" r="r" b="b"/>
            <a:pathLst>
              <a:path w="7844657" h="6998237">
                <a:moveTo>
                  <a:pt x="0" y="0"/>
                </a:moveTo>
                <a:lnTo>
                  <a:pt x="7844658" y="0"/>
                </a:lnTo>
                <a:lnTo>
                  <a:pt x="7844658" y="6998238"/>
                </a:lnTo>
                <a:lnTo>
                  <a:pt x="0" y="69982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83998" y="-318023"/>
            <a:ext cx="22015507" cy="13000452"/>
          </a:xfrm>
          <a:custGeom>
            <a:avLst/>
            <a:gdLst/>
            <a:ahLst/>
            <a:cxnLst/>
            <a:rect l="l" t="t" r="r" b="b"/>
            <a:pathLst>
              <a:path w="22015507" h="13000452">
                <a:moveTo>
                  <a:pt x="0" y="0"/>
                </a:moveTo>
                <a:lnTo>
                  <a:pt x="22015506" y="0"/>
                </a:lnTo>
                <a:lnTo>
                  <a:pt x="22015506" y="13000452"/>
                </a:lnTo>
                <a:lnTo>
                  <a:pt x="0" y="13000452"/>
                </a:lnTo>
                <a:lnTo>
                  <a:pt x="0" y="0"/>
                </a:lnTo>
                <a:close/>
              </a:path>
            </a:pathLst>
          </a:custGeom>
          <a:blipFill>
            <a:blip r:embed="rId2"/>
            <a:stretch>
              <a:fillRect t="-10328" b="-10328"/>
            </a:stretch>
          </a:blipFill>
        </p:spPr>
      </p:sp>
      <p:grpSp>
        <p:nvGrpSpPr>
          <p:cNvPr id="3" name="Group 3"/>
          <p:cNvGrpSpPr/>
          <p:nvPr/>
        </p:nvGrpSpPr>
        <p:grpSpPr>
          <a:xfrm>
            <a:off x="1500633" y="3194186"/>
            <a:ext cx="9978254" cy="4784883"/>
            <a:chOff x="0" y="0"/>
            <a:chExt cx="2951125" cy="1415156"/>
          </a:xfrm>
        </p:grpSpPr>
        <p:sp>
          <p:nvSpPr>
            <p:cNvPr id="4" name="Freeform 4"/>
            <p:cNvSpPr/>
            <p:nvPr/>
          </p:nvSpPr>
          <p:spPr>
            <a:xfrm>
              <a:off x="0" y="0"/>
              <a:ext cx="2951125" cy="1415156"/>
            </a:xfrm>
            <a:custGeom>
              <a:avLst/>
              <a:gdLst/>
              <a:ahLst/>
              <a:cxnLst/>
              <a:rect l="l" t="t" r="r" b="b"/>
              <a:pathLst>
                <a:path w="2951125" h="1415156">
                  <a:moveTo>
                    <a:pt x="45777" y="0"/>
                  </a:moveTo>
                  <a:lnTo>
                    <a:pt x="2905348" y="0"/>
                  </a:lnTo>
                  <a:cubicBezTo>
                    <a:pt x="2917489" y="0"/>
                    <a:pt x="2929133" y="4823"/>
                    <a:pt x="2937718" y="13408"/>
                  </a:cubicBezTo>
                  <a:cubicBezTo>
                    <a:pt x="2946302" y="21993"/>
                    <a:pt x="2951125" y="33636"/>
                    <a:pt x="2951125" y="45777"/>
                  </a:cubicBezTo>
                  <a:lnTo>
                    <a:pt x="2951125" y="1369379"/>
                  </a:lnTo>
                  <a:cubicBezTo>
                    <a:pt x="2951125" y="1381520"/>
                    <a:pt x="2946302" y="1393164"/>
                    <a:pt x="2937718" y="1401749"/>
                  </a:cubicBezTo>
                  <a:cubicBezTo>
                    <a:pt x="2929133" y="1410333"/>
                    <a:pt x="2917489" y="1415156"/>
                    <a:pt x="2905348" y="1415156"/>
                  </a:cubicBezTo>
                  <a:lnTo>
                    <a:pt x="45777" y="1415156"/>
                  </a:lnTo>
                  <a:cubicBezTo>
                    <a:pt x="33636" y="1415156"/>
                    <a:pt x="21993" y="1410333"/>
                    <a:pt x="13408" y="1401749"/>
                  </a:cubicBezTo>
                  <a:cubicBezTo>
                    <a:pt x="4823" y="1393164"/>
                    <a:pt x="0" y="1381520"/>
                    <a:pt x="0" y="1369379"/>
                  </a:cubicBezTo>
                  <a:lnTo>
                    <a:pt x="0" y="45777"/>
                  </a:lnTo>
                  <a:cubicBezTo>
                    <a:pt x="0" y="33636"/>
                    <a:pt x="4823" y="21993"/>
                    <a:pt x="13408" y="13408"/>
                  </a:cubicBezTo>
                  <a:cubicBezTo>
                    <a:pt x="21993" y="4823"/>
                    <a:pt x="33636" y="0"/>
                    <a:pt x="45777"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57150" cap="rnd">
              <a:solidFill>
                <a:srgbClr val="FFFFFF"/>
              </a:solidFill>
              <a:prstDash val="solid"/>
              <a:round/>
            </a:ln>
          </p:spPr>
        </p:sp>
        <p:sp>
          <p:nvSpPr>
            <p:cNvPr id="5" name="TextBox 5"/>
            <p:cNvSpPr txBox="1"/>
            <p:nvPr/>
          </p:nvSpPr>
          <p:spPr>
            <a:xfrm>
              <a:off x="0" y="-95250"/>
              <a:ext cx="2951125" cy="151040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6" name="AutoShape 6"/>
          <p:cNvSpPr/>
          <p:nvPr/>
        </p:nvSpPr>
        <p:spPr>
          <a:xfrm>
            <a:off x="1927110" y="6841917"/>
            <a:ext cx="9118141" cy="0"/>
          </a:xfrm>
          <a:prstGeom prst="line">
            <a:avLst/>
          </a:prstGeom>
          <a:ln w="66675" cap="flat">
            <a:solidFill>
              <a:srgbClr val="FFFFFF"/>
            </a:solidFill>
            <a:prstDash val="solid"/>
            <a:headEnd type="oval" w="lg" len="lg"/>
            <a:tailEnd type="oval" w="lg" len="lg"/>
          </a:ln>
        </p:spPr>
      </p:sp>
      <p:sp>
        <p:nvSpPr>
          <p:cNvPr id="7" name="Freeform 7"/>
          <p:cNvSpPr/>
          <p:nvPr/>
        </p:nvSpPr>
        <p:spPr>
          <a:xfrm>
            <a:off x="9899647" y="1869640"/>
            <a:ext cx="7970902" cy="8417360"/>
          </a:xfrm>
          <a:custGeom>
            <a:avLst/>
            <a:gdLst/>
            <a:ahLst/>
            <a:cxnLst/>
            <a:rect l="l" t="t" r="r" b="b"/>
            <a:pathLst>
              <a:path w="7970902" h="8417360">
                <a:moveTo>
                  <a:pt x="0" y="0"/>
                </a:moveTo>
                <a:lnTo>
                  <a:pt x="7970903" y="0"/>
                </a:lnTo>
                <a:lnTo>
                  <a:pt x="7970903" y="8417360"/>
                </a:lnTo>
                <a:lnTo>
                  <a:pt x="0" y="84173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028700" y="1388687"/>
            <a:ext cx="6687944" cy="2132711"/>
          </a:xfrm>
          <a:custGeom>
            <a:avLst/>
            <a:gdLst/>
            <a:ahLst/>
            <a:cxnLst/>
            <a:rect l="l" t="t" r="r" b="b"/>
            <a:pathLst>
              <a:path w="6687944" h="2132711">
                <a:moveTo>
                  <a:pt x="0" y="0"/>
                </a:moveTo>
                <a:lnTo>
                  <a:pt x="6687944" y="0"/>
                </a:lnTo>
                <a:lnTo>
                  <a:pt x="6687944" y="2132711"/>
                </a:lnTo>
                <a:lnTo>
                  <a:pt x="0" y="21327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028700" y="4569676"/>
            <a:ext cx="5536855" cy="5536855"/>
          </a:xfrm>
          <a:custGeom>
            <a:avLst/>
            <a:gdLst/>
            <a:ahLst/>
            <a:cxnLst/>
            <a:rect l="l" t="t" r="r" b="b"/>
            <a:pathLst>
              <a:path w="5536855" h="5536855">
                <a:moveTo>
                  <a:pt x="0" y="0"/>
                </a:moveTo>
                <a:lnTo>
                  <a:pt x="5536855" y="0"/>
                </a:lnTo>
                <a:lnTo>
                  <a:pt x="5536855" y="5536855"/>
                </a:lnTo>
                <a:lnTo>
                  <a:pt x="0" y="55368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9944100" y="1943952"/>
            <a:ext cx="7315200" cy="1250234"/>
          </a:xfrm>
          <a:custGeom>
            <a:avLst/>
            <a:gdLst/>
            <a:ahLst/>
            <a:cxnLst/>
            <a:rect l="l" t="t" r="r" b="b"/>
            <a:pathLst>
              <a:path w="7315200" h="1250234">
                <a:moveTo>
                  <a:pt x="0" y="0"/>
                </a:moveTo>
                <a:lnTo>
                  <a:pt x="7315200" y="0"/>
                </a:lnTo>
                <a:lnTo>
                  <a:pt x="7315200" y="1250234"/>
                </a:lnTo>
                <a:lnTo>
                  <a:pt x="0" y="12502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0" y="-593402"/>
            <a:ext cx="2827990" cy="4114800"/>
          </a:xfrm>
          <a:custGeom>
            <a:avLst/>
            <a:gdLst/>
            <a:ahLst/>
            <a:cxnLst/>
            <a:rect l="l" t="t" r="r" b="b"/>
            <a:pathLst>
              <a:path w="2827990" h="4114800">
                <a:moveTo>
                  <a:pt x="0" y="0"/>
                </a:moveTo>
                <a:lnTo>
                  <a:pt x="2827990" y="0"/>
                </a:lnTo>
                <a:lnTo>
                  <a:pt x="282799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TextBox 12"/>
          <p:cNvSpPr txBox="1"/>
          <p:nvPr/>
        </p:nvSpPr>
        <p:spPr>
          <a:xfrm>
            <a:off x="2150151" y="4664153"/>
            <a:ext cx="8679219" cy="1723125"/>
          </a:xfrm>
          <a:prstGeom prst="rect">
            <a:avLst/>
          </a:prstGeom>
        </p:spPr>
        <p:txBody>
          <a:bodyPr lIns="0" tIns="0" rIns="0" bIns="0" rtlCol="0" anchor="t">
            <a:spAutoFit/>
          </a:bodyPr>
          <a:lstStyle/>
          <a:p>
            <a:pPr marL="0" lvl="0" indent="0" algn="ctr">
              <a:lnSpc>
                <a:spcPts val="13321"/>
              </a:lnSpc>
              <a:spcBef>
                <a:spcPct val="0"/>
              </a:spcBef>
            </a:pPr>
            <a:r>
              <a:rPr lang="en-US" sz="9515" b="1">
                <a:solidFill>
                  <a:srgbClr val="FFFFFF"/>
                </a:solidFill>
                <a:latin typeface="Poppins Bold"/>
                <a:ea typeface="Poppins Bold"/>
                <a:cs typeface="Poppins Bold"/>
                <a:sym typeface="Poppins Bold"/>
              </a:rPr>
              <a:t>T</a:t>
            </a:r>
            <a:r>
              <a:rPr lang="en-US" sz="9515" b="1" u="none" strike="noStrike">
                <a:solidFill>
                  <a:srgbClr val="FFFFFF"/>
                </a:solidFill>
                <a:latin typeface="Poppins Bold"/>
                <a:ea typeface="Poppins Bold"/>
                <a:cs typeface="Poppins Bold"/>
                <a:sym typeface="Poppins Bold"/>
              </a:rPr>
              <a:t>hank You!</a:t>
            </a:r>
          </a:p>
        </p:txBody>
      </p:sp>
      <p:sp>
        <p:nvSpPr>
          <p:cNvPr id="13" name="TextBox 13"/>
          <p:cNvSpPr txBox="1"/>
          <p:nvPr/>
        </p:nvSpPr>
        <p:spPr>
          <a:xfrm>
            <a:off x="3187014" y="6996104"/>
            <a:ext cx="6598334" cy="525891"/>
          </a:xfrm>
          <a:prstGeom prst="rect">
            <a:avLst/>
          </a:prstGeom>
        </p:spPr>
        <p:txBody>
          <a:bodyPr lIns="0" tIns="0" rIns="0" bIns="0" rtlCol="0" anchor="t">
            <a:spAutoFit/>
          </a:bodyPr>
          <a:lstStyle/>
          <a:p>
            <a:pPr algn="ctr">
              <a:lnSpc>
                <a:spcPts val="4192"/>
              </a:lnSpc>
            </a:pPr>
            <a:r>
              <a:rPr lang="en-US" sz="2994">
                <a:solidFill>
                  <a:srgbClr val="FFFFFF"/>
                </a:solidFill>
                <a:latin typeface="Poppins"/>
                <a:ea typeface="Poppins"/>
                <a:cs typeface="Poppins"/>
                <a:sym typeface="Poppins"/>
              </a:rPr>
              <a:t>Introducción de programación </a:t>
            </a:r>
          </a:p>
        </p:txBody>
      </p:sp>
      <p:sp>
        <p:nvSpPr>
          <p:cNvPr id="14" name="Freeform 14"/>
          <p:cNvSpPr/>
          <p:nvPr/>
        </p:nvSpPr>
        <p:spPr>
          <a:xfrm flipH="1">
            <a:off x="15460010" y="-209826"/>
            <a:ext cx="2827990" cy="4114800"/>
          </a:xfrm>
          <a:custGeom>
            <a:avLst/>
            <a:gdLst/>
            <a:ahLst/>
            <a:cxnLst/>
            <a:rect l="l" t="t" r="r" b="b"/>
            <a:pathLst>
              <a:path w="2827990" h="4114800">
                <a:moveTo>
                  <a:pt x="2827990" y="0"/>
                </a:moveTo>
                <a:lnTo>
                  <a:pt x="0" y="0"/>
                </a:lnTo>
                <a:lnTo>
                  <a:pt x="0" y="4114800"/>
                </a:lnTo>
                <a:lnTo>
                  <a:pt x="2827990" y="4114800"/>
                </a:lnTo>
                <a:lnTo>
                  <a:pt x="282799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9412308" cy="11463229"/>
          </a:xfrm>
          <a:custGeom>
            <a:avLst/>
            <a:gdLst/>
            <a:ahLst/>
            <a:cxnLst/>
            <a:rect l="l" t="t" r="r" b="b"/>
            <a:pathLst>
              <a:path w="19412308" h="11463229">
                <a:moveTo>
                  <a:pt x="0" y="0"/>
                </a:moveTo>
                <a:lnTo>
                  <a:pt x="19412308" y="0"/>
                </a:lnTo>
                <a:lnTo>
                  <a:pt x="19412308" y="11463229"/>
                </a:lnTo>
                <a:lnTo>
                  <a:pt x="0" y="11463229"/>
                </a:lnTo>
                <a:lnTo>
                  <a:pt x="0" y="0"/>
                </a:lnTo>
                <a:close/>
              </a:path>
            </a:pathLst>
          </a:custGeom>
          <a:blipFill>
            <a:blip r:embed="rId2"/>
            <a:stretch>
              <a:fillRect t="-10328" b="-10328"/>
            </a:stretch>
          </a:blipFill>
        </p:spPr>
      </p:sp>
      <p:grpSp>
        <p:nvGrpSpPr>
          <p:cNvPr id="3" name="Group 3"/>
          <p:cNvGrpSpPr/>
          <p:nvPr/>
        </p:nvGrpSpPr>
        <p:grpSpPr>
          <a:xfrm>
            <a:off x="1977154" y="2317307"/>
            <a:ext cx="12174384" cy="6940993"/>
            <a:chOff x="0" y="0"/>
            <a:chExt cx="3206422" cy="1828081"/>
          </a:xfrm>
        </p:grpSpPr>
        <p:sp>
          <p:nvSpPr>
            <p:cNvPr id="4" name="Freeform 4"/>
            <p:cNvSpPr/>
            <p:nvPr/>
          </p:nvSpPr>
          <p:spPr>
            <a:xfrm>
              <a:off x="0" y="0"/>
              <a:ext cx="3206422" cy="1828081"/>
            </a:xfrm>
            <a:custGeom>
              <a:avLst/>
              <a:gdLst/>
              <a:ahLst/>
              <a:cxnLst/>
              <a:rect l="l" t="t" r="r" b="b"/>
              <a:pathLst>
                <a:path w="3206422" h="1828081">
                  <a:moveTo>
                    <a:pt x="37519" y="0"/>
                  </a:moveTo>
                  <a:lnTo>
                    <a:pt x="3168903" y="0"/>
                  </a:lnTo>
                  <a:cubicBezTo>
                    <a:pt x="3178854" y="0"/>
                    <a:pt x="3188397" y="3953"/>
                    <a:pt x="3195433" y="10989"/>
                  </a:cubicBezTo>
                  <a:cubicBezTo>
                    <a:pt x="3202469" y="18025"/>
                    <a:pt x="3206422" y="27568"/>
                    <a:pt x="3206422" y="37519"/>
                  </a:cubicBezTo>
                  <a:lnTo>
                    <a:pt x="3206422" y="1790561"/>
                  </a:lnTo>
                  <a:cubicBezTo>
                    <a:pt x="3206422" y="1800512"/>
                    <a:pt x="3202469" y="1810055"/>
                    <a:pt x="3195433" y="1817092"/>
                  </a:cubicBezTo>
                  <a:cubicBezTo>
                    <a:pt x="3188397" y="1824128"/>
                    <a:pt x="3178854" y="1828081"/>
                    <a:pt x="3168903" y="1828081"/>
                  </a:cubicBezTo>
                  <a:lnTo>
                    <a:pt x="37519" y="1828081"/>
                  </a:lnTo>
                  <a:cubicBezTo>
                    <a:pt x="27568" y="1828081"/>
                    <a:pt x="18025" y="1824128"/>
                    <a:pt x="10989" y="1817092"/>
                  </a:cubicBezTo>
                  <a:cubicBezTo>
                    <a:pt x="3953" y="1810055"/>
                    <a:pt x="0" y="1800512"/>
                    <a:pt x="0" y="1790561"/>
                  </a:cubicBezTo>
                  <a:lnTo>
                    <a:pt x="0" y="37519"/>
                  </a:lnTo>
                  <a:cubicBezTo>
                    <a:pt x="0" y="27568"/>
                    <a:pt x="3953" y="18025"/>
                    <a:pt x="10989" y="10989"/>
                  </a:cubicBezTo>
                  <a:cubicBezTo>
                    <a:pt x="18025" y="3953"/>
                    <a:pt x="27568" y="0"/>
                    <a:pt x="37519"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85725" cap="rnd">
              <a:solidFill>
                <a:srgbClr val="FFFFFF"/>
              </a:solidFill>
              <a:prstDash val="solid"/>
              <a:round/>
            </a:ln>
          </p:spPr>
        </p:sp>
        <p:sp>
          <p:nvSpPr>
            <p:cNvPr id="5" name="TextBox 5"/>
            <p:cNvSpPr txBox="1"/>
            <p:nvPr/>
          </p:nvSpPr>
          <p:spPr>
            <a:xfrm>
              <a:off x="0" y="-95250"/>
              <a:ext cx="3206422" cy="1923331"/>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6" name="Freeform 6"/>
          <p:cNvSpPr/>
          <p:nvPr/>
        </p:nvSpPr>
        <p:spPr>
          <a:xfrm rot="-976593">
            <a:off x="793438" y="1033629"/>
            <a:ext cx="5072919" cy="2422319"/>
          </a:xfrm>
          <a:custGeom>
            <a:avLst/>
            <a:gdLst/>
            <a:ahLst/>
            <a:cxnLst/>
            <a:rect l="l" t="t" r="r" b="b"/>
            <a:pathLst>
              <a:path w="5072919" h="2422319">
                <a:moveTo>
                  <a:pt x="0" y="0"/>
                </a:moveTo>
                <a:lnTo>
                  <a:pt x="5072919" y="0"/>
                </a:lnTo>
                <a:lnTo>
                  <a:pt x="5072919" y="2422319"/>
                </a:lnTo>
                <a:lnTo>
                  <a:pt x="0" y="2422319"/>
                </a:lnTo>
                <a:lnTo>
                  <a:pt x="0" y="0"/>
                </a:lnTo>
                <a:close/>
              </a:path>
            </a:pathLst>
          </a:custGeom>
          <a:blipFill>
            <a:blip r:embed="rId3"/>
            <a:stretch>
              <a:fillRect/>
            </a:stretch>
          </a:blipFill>
        </p:spPr>
      </p:sp>
      <p:sp>
        <p:nvSpPr>
          <p:cNvPr id="7" name="Freeform 7"/>
          <p:cNvSpPr/>
          <p:nvPr/>
        </p:nvSpPr>
        <p:spPr>
          <a:xfrm>
            <a:off x="14621685" y="371269"/>
            <a:ext cx="3139501" cy="3139501"/>
          </a:xfrm>
          <a:custGeom>
            <a:avLst/>
            <a:gdLst/>
            <a:ahLst/>
            <a:cxnLst/>
            <a:rect l="l" t="t" r="r" b="b"/>
            <a:pathLst>
              <a:path w="3139501" h="3139501">
                <a:moveTo>
                  <a:pt x="0" y="0"/>
                </a:moveTo>
                <a:lnTo>
                  <a:pt x="3139502" y="0"/>
                </a:lnTo>
                <a:lnTo>
                  <a:pt x="3139502" y="3139501"/>
                </a:lnTo>
                <a:lnTo>
                  <a:pt x="0" y="31395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18304" y="8053556"/>
            <a:ext cx="2409487" cy="2409487"/>
          </a:xfrm>
          <a:custGeom>
            <a:avLst/>
            <a:gdLst/>
            <a:ahLst/>
            <a:cxnLst/>
            <a:rect l="l" t="t" r="r" b="b"/>
            <a:pathLst>
              <a:path w="2409487" h="2409487">
                <a:moveTo>
                  <a:pt x="0" y="0"/>
                </a:moveTo>
                <a:lnTo>
                  <a:pt x="2409487" y="0"/>
                </a:lnTo>
                <a:lnTo>
                  <a:pt x="2409487" y="2409488"/>
                </a:lnTo>
                <a:lnTo>
                  <a:pt x="0" y="24094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1226825" y="2915279"/>
            <a:ext cx="6125988" cy="6843527"/>
          </a:xfrm>
          <a:custGeom>
            <a:avLst/>
            <a:gdLst/>
            <a:ahLst/>
            <a:cxnLst/>
            <a:rect l="l" t="t" r="r" b="b"/>
            <a:pathLst>
              <a:path w="6125988" h="6843527">
                <a:moveTo>
                  <a:pt x="0" y="0"/>
                </a:moveTo>
                <a:lnTo>
                  <a:pt x="6125988" y="0"/>
                </a:lnTo>
                <a:lnTo>
                  <a:pt x="6125988" y="6843527"/>
                </a:lnTo>
                <a:lnTo>
                  <a:pt x="0" y="6843527"/>
                </a:lnTo>
                <a:lnTo>
                  <a:pt x="0" y="0"/>
                </a:lnTo>
                <a:close/>
              </a:path>
            </a:pathLst>
          </a:custGeom>
          <a:blipFill>
            <a:blip r:embed="rId8">
              <a:extLst>
                <a:ext uri="{96DAC541-7B7A-43D3-8B79-37D633B846F1}">
                  <asvg:svgBlip xmlns:asvg="http://schemas.microsoft.com/office/drawing/2016/SVG/main" r:embed="rId9"/>
                </a:ext>
              </a:extLst>
            </a:blip>
            <a:stretch>
              <a:fillRect r="-1905" b="-1905"/>
            </a:stretch>
          </a:blipFill>
        </p:spPr>
      </p:sp>
      <p:sp>
        <p:nvSpPr>
          <p:cNvPr id="10" name="Freeform 10"/>
          <p:cNvSpPr/>
          <p:nvPr/>
        </p:nvSpPr>
        <p:spPr>
          <a:xfrm>
            <a:off x="5486400" y="230678"/>
            <a:ext cx="7315200" cy="1596044"/>
          </a:xfrm>
          <a:custGeom>
            <a:avLst/>
            <a:gdLst/>
            <a:ahLst/>
            <a:cxnLst/>
            <a:rect l="l" t="t" r="r" b="b"/>
            <a:pathLst>
              <a:path w="7315200" h="1596044">
                <a:moveTo>
                  <a:pt x="0" y="0"/>
                </a:moveTo>
                <a:lnTo>
                  <a:pt x="7315200" y="0"/>
                </a:lnTo>
                <a:lnTo>
                  <a:pt x="7315200" y="1596044"/>
                </a:lnTo>
                <a:lnTo>
                  <a:pt x="0" y="15960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3520772" y="4387732"/>
            <a:ext cx="6303745" cy="4358370"/>
          </a:xfrm>
          <a:prstGeom prst="rect">
            <a:avLst/>
          </a:prstGeom>
        </p:spPr>
        <p:txBody>
          <a:bodyPr lIns="0" tIns="0" rIns="0" bIns="0" rtlCol="0" anchor="t">
            <a:spAutoFit/>
          </a:bodyPr>
          <a:lstStyle/>
          <a:p>
            <a:pPr marL="693954" lvl="1" indent="-346977" algn="l">
              <a:lnSpc>
                <a:spcPts val="5014"/>
              </a:lnSpc>
              <a:buFont typeface="Arial"/>
              <a:buChar char="•"/>
            </a:pPr>
            <a:r>
              <a:rPr lang="en-US" sz="3214">
                <a:solidFill>
                  <a:srgbClr val="FFFFFF"/>
                </a:solidFill>
                <a:latin typeface="Montserrat"/>
                <a:ea typeface="Montserrat"/>
                <a:cs typeface="Montserrat"/>
                <a:sym typeface="Montserrat"/>
              </a:rPr>
              <a:t>¿De que trata el proyecto?</a:t>
            </a:r>
          </a:p>
          <a:p>
            <a:pPr marL="693954" lvl="1" indent="-346977" algn="l">
              <a:lnSpc>
                <a:spcPts val="5014"/>
              </a:lnSpc>
              <a:buFont typeface="Arial"/>
              <a:buChar char="•"/>
            </a:pPr>
            <a:r>
              <a:rPr lang="en-US" sz="3214" u="none" strike="noStrike">
                <a:solidFill>
                  <a:srgbClr val="FFFFFF"/>
                </a:solidFill>
                <a:latin typeface="Montserrat"/>
                <a:ea typeface="Montserrat"/>
                <a:cs typeface="Montserrat"/>
                <a:sym typeface="Montserrat"/>
              </a:rPr>
              <a:t>Inicio y final del código </a:t>
            </a:r>
          </a:p>
          <a:p>
            <a:pPr marL="693954" lvl="1" indent="-346977" algn="l">
              <a:lnSpc>
                <a:spcPts val="5014"/>
              </a:lnSpc>
              <a:buFont typeface="Arial"/>
              <a:buChar char="•"/>
            </a:pPr>
            <a:r>
              <a:rPr lang="en-US" sz="3214" u="none" strike="noStrike">
                <a:solidFill>
                  <a:srgbClr val="FFFFFF"/>
                </a:solidFill>
                <a:latin typeface="Montserrat"/>
                <a:ea typeface="Montserrat"/>
                <a:cs typeface="Montserrat"/>
                <a:sym typeface="Montserrat"/>
              </a:rPr>
              <a:t> Pilas</a:t>
            </a:r>
          </a:p>
          <a:p>
            <a:pPr marL="693954" lvl="1" indent="-346977" algn="l">
              <a:lnSpc>
                <a:spcPts val="5014"/>
              </a:lnSpc>
              <a:buFont typeface="Arial"/>
              <a:buChar char="•"/>
            </a:pPr>
            <a:r>
              <a:rPr lang="en-US" sz="3214" u="none" strike="noStrike">
                <a:solidFill>
                  <a:srgbClr val="FFFFFF"/>
                </a:solidFill>
                <a:latin typeface="Montserrat"/>
                <a:ea typeface="Montserrat"/>
                <a:cs typeface="Montserrat"/>
                <a:sym typeface="Montserrat"/>
              </a:rPr>
              <a:t>Sentencias "switch case"</a:t>
            </a:r>
          </a:p>
          <a:p>
            <a:pPr marL="693954" lvl="1" indent="-346977" algn="l">
              <a:lnSpc>
                <a:spcPts val="5014"/>
              </a:lnSpc>
              <a:buFont typeface="Arial"/>
              <a:buChar char="•"/>
            </a:pPr>
            <a:r>
              <a:rPr lang="en-US" sz="3214" u="none" strike="noStrike">
                <a:solidFill>
                  <a:srgbClr val="FFFFFF"/>
                </a:solidFill>
                <a:latin typeface="Montserrat"/>
                <a:ea typeface="Montserrat"/>
                <a:cs typeface="Montserrat"/>
                <a:sym typeface="Montserrat"/>
              </a:rPr>
              <a:t>Bucles for</a:t>
            </a:r>
          </a:p>
          <a:p>
            <a:pPr marL="693954" lvl="1" indent="-346977" algn="l">
              <a:lnSpc>
                <a:spcPts val="5014"/>
              </a:lnSpc>
              <a:buFont typeface="Arial"/>
              <a:buChar char="•"/>
            </a:pPr>
            <a:r>
              <a:rPr lang="en-US" sz="3214" u="none" strike="noStrike">
                <a:solidFill>
                  <a:srgbClr val="FFFFFF"/>
                </a:solidFill>
                <a:latin typeface="Montserrat"/>
                <a:ea typeface="Montserrat"/>
                <a:cs typeface="Montserrat"/>
                <a:sym typeface="Montserrat"/>
              </a:rPr>
              <a:t>Condicionales "if-else"</a:t>
            </a:r>
          </a:p>
          <a:p>
            <a:pPr marL="693954" lvl="1" indent="-346977" algn="l">
              <a:lnSpc>
                <a:spcPts val="5014"/>
              </a:lnSpc>
              <a:buFont typeface="Arial"/>
              <a:buChar char="•"/>
            </a:pPr>
            <a:r>
              <a:rPr lang="en-US" sz="3214" u="none" strike="noStrike">
                <a:solidFill>
                  <a:srgbClr val="FFFFFF"/>
                </a:solidFill>
                <a:latin typeface="Montserrat"/>
                <a:ea typeface="Montserrat"/>
                <a:cs typeface="Montserrat"/>
                <a:sym typeface="Montserrat"/>
              </a:rPr>
              <a:t>Ejecución completa</a:t>
            </a:r>
          </a:p>
        </p:txBody>
      </p:sp>
      <p:sp>
        <p:nvSpPr>
          <p:cNvPr id="12" name="TextBox 12"/>
          <p:cNvSpPr txBox="1"/>
          <p:nvPr/>
        </p:nvSpPr>
        <p:spPr>
          <a:xfrm>
            <a:off x="10079041" y="4387732"/>
            <a:ext cx="738209" cy="4358370"/>
          </a:xfrm>
          <a:prstGeom prst="rect">
            <a:avLst/>
          </a:prstGeom>
        </p:spPr>
        <p:txBody>
          <a:bodyPr lIns="0" tIns="0" rIns="0" bIns="0" rtlCol="0" anchor="t">
            <a:spAutoFit/>
          </a:bodyPr>
          <a:lstStyle/>
          <a:p>
            <a:pPr marL="0" lvl="0" indent="0" algn="r">
              <a:lnSpc>
                <a:spcPts val="5014"/>
              </a:lnSpc>
            </a:pPr>
            <a:r>
              <a:rPr lang="en-US" sz="3214" b="1" u="none" strike="noStrike">
                <a:solidFill>
                  <a:srgbClr val="CFBDFF"/>
                </a:solidFill>
                <a:latin typeface="Montserrat Bold"/>
                <a:ea typeface="Montserrat Bold"/>
                <a:cs typeface="Montserrat Bold"/>
                <a:sym typeface="Montserrat Bold"/>
              </a:rPr>
              <a:t>01</a:t>
            </a:r>
          </a:p>
          <a:p>
            <a:pPr marL="0" lvl="0" indent="0" algn="r">
              <a:lnSpc>
                <a:spcPts val="5014"/>
              </a:lnSpc>
            </a:pPr>
            <a:r>
              <a:rPr lang="en-US" sz="3214" b="1" u="none" strike="noStrike">
                <a:solidFill>
                  <a:srgbClr val="CFBDFF"/>
                </a:solidFill>
                <a:latin typeface="Montserrat Bold"/>
                <a:ea typeface="Montserrat Bold"/>
                <a:cs typeface="Montserrat Bold"/>
                <a:sym typeface="Montserrat Bold"/>
              </a:rPr>
              <a:t>02</a:t>
            </a:r>
          </a:p>
          <a:p>
            <a:pPr marL="0" lvl="0" indent="0" algn="r">
              <a:lnSpc>
                <a:spcPts val="5014"/>
              </a:lnSpc>
            </a:pPr>
            <a:r>
              <a:rPr lang="en-US" sz="3214" b="1" u="none" strike="noStrike">
                <a:solidFill>
                  <a:srgbClr val="CFBDFF"/>
                </a:solidFill>
                <a:latin typeface="Montserrat Bold"/>
                <a:ea typeface="Montserrat Bold"/>
                <a:cs typeface="Montserrat Bold"/>
                <a:sym typeface="Montserrat Bold"/>
              </a:rPr>
              <a:t>03</a:t>
            </a:r>
          </a:p>
          <a:p>
            <a:pPr marL="0" lvl="0" indent="0" algn="r">
              <a:lnSpc>
                <a:spcPts val="5014"/>
              </a:lnSpc>
            </a:pPr>
            <a:r>
              <a:rPr lang="en-US" sz="3214" b="1" u="none" strike="noStrike">
                <a:solidFill>
                  <a:srgbClr val="CFBDFF"/>
                </a:solidFill>
                <a:latin typeface="Montserrat Bold"/>
                <a:ea typeface="Montserrat Bold"/>
                <a:cs typeface="Montserrat Bold"/>
                <a:sym typeface="Montserrat Bold"/>
              </a:rPr>
              <a:t>04</a:t>
            </a:r>
          </a:p>
          <a:p>
            <a:pPr marL="0" lvl="0" indent="0" algn="r">
              <a:lnSpc>
                <a:spcPts val="5014"/>
              </a:lnSpc>
            </a:pPr>
            <a:r>
              <a:rPr lang="en-US" sz="3214" b="1" u="none" strike="noStrike">
                <a:solidFill>
                  <a:srgbClr val="CFBDFF"/>
                </a:solidFill>
                <a:latin typeface="Montserrat Bold"/>
                <a:ea typeface="Montserrat Bold"/>
                <a:cs typeface="Montserrat Bold"/>
                <a:sym typeface="Montserrat Bold"/>
              </a:rPr>
              <a:t>05</a:t>
            </a:r>
          </a:p>
          <a:p>
            <a:pPr marL="0" lvl="0" indent="0" algn="r">
              <a:lnSpc>
                <a:spcPts val="5014"/>
              </a:lnSpc>
            </a:pPr>
            <a:r>
              <a:rPr lang="en-US" sz="3214" b="1" u="none" strike="noStrike">
                <a:solidFill>
                  <a:srgbClr val="CFBDFF"/>
                </a:solidFill>
                <a:latin typeface="Montserrat Bold"/>
                <a:ea typeface="Montserrat Bold"/>
                <a:cs typeface="Montserrat Bold"/>
                <a:sym typeface="Montserrat Bold"/>
              </a:rPr>
              <a:t>06</a:t>
            </a:r>
          </a:p>
          <a:p>
            <a:pPr marL="0" lvl="0" indent="0" algn="r">
              <a:lnSpc>
                <a:spcPts val="5014"/>
              </a:lnSpc>
            </a:pPr>
            <a:r>
              <a:rPr lang="en-US" sz="3214" b="1" u="none" strike="noStrike">
                <a:solidFill>
                  <a:srgbClr val="CFBDFF"/>
                </a:solidFill>
                <a:latin typeface="Montserrat Bold"/>
                <a:ea typeface="Montserrat Bold"/>
                <a:cs typeface="Montserrat Bold"/>
                <a:sym typeface="Montserrat Bold"/>
              </a:rPr>
              <a:t>07</a:t>
            </a:r>
          </a:p>
        </p:txBody>
      </p:sp>
      <p:sp>
        <p:nvSpPr>
          <p:cNvPr id="13" name="TextBox 13"/>
          <p:cNvSpPr txBox="1"/>
          <p:nvPr/>
        </p:nvSpPr>
        <p:spPr>
          <a:xfrm>
            <a:off x="3520772" y="2968516"/>
            <a:ext cx="11100914" cy="1293192"/>
          </a:xfrm>
          <a:prstGeom prst="rect">
            <a:avLst/>
          </a:prstGeom>
        </p:spPr>
        <p:txBody>
          <a:bodyPr lIns="0" tIns="0" rIns="0" bIns="0" rtlCol="0" anchor="t">
            <a:spAutoFit/>
          </a:bodyPr>
          <a:lstStyle/>
          <a:p>
            <a:pPr marL="0" lvl="0" indent="0" algn="l">
              <a:lnSpc>
                <a:spcPts val="10096"/>
              </a:lnSpc>
            </a:pPr>
            <a:r>
              <a:rPr lang="en-US" sz="7211" b="1">
                <a:solidFill>
                  <a:srgbClr val="000000"/>
                </a:solidFill>
                <a:latin typeface="Poppins Bold"/>
                <a:ea typeface="Poppins Bold"/>
                <a:cs typeface="Poppins Bold"/>
                <a:sym typeface="Poppins Bold"/>
              </a:rPr>
              <a:t>TABLA DE CONTENIDO </a:t>
            </a:r>
          </a:p>
        </p:txBody>
      </p:sp>
      <p:sp>
        <p:nvSpPr>
          <p:cNvPr id="14" name="Freeform 14"/>
          <p:cNvSpPr/>
          <p:nvPr/>
        </p:nvSpPr>
        <p:spPr>
          <a:xfrm rot="6037557">
            <a:off x="-3396407" y="6923175"/>
            <a:ext cx="7315200" cy="1596044"/>
          </a:xfrm>
          <a:custGeom>
            <a:avLst/>
            <a:gdLst/>
            <a:ahLst/>
            <a:cxnLst/>
            <a:rect l="l" t="t" r="r" b="b"/>
            <a:pathLst>
              <a:path w="7315200" h="1596044">
                <a:moveTo>
                  <a:pt x="0" y="0"/>
                </a:moveTo>
                <a:lnTo>
                  <a:pt x="7315200" y="0"/>
                </a:lnTo>
                <a:lnTo>
                  <a:pt x="7315200" y="1596044"/>
                </a:lnTo>
                <a:lnTo>
                  <a:pt x="0" y="15960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rot="4117022">
            <a:off x="14103587" y="6613888"/>
            <a:ext cx="7315200" cy="1596044"/>
          </a:xfrm>
          <a:custGeom>
            <a:avLst/>
            <a:gdLst/>
            <a:ahLst/>
            <a:cxnLst/>
            <a:rect l="l" t="t" r="r" b="b"/>
            <a:pathLst>
              <a:path w="7315200" h="1596044">
                <a:moveTo>
                  <a:pt x="0" y="0"/>
                </a:moveTo>
                <a:lnTo>
                  <a:pt x="7315200" y="0"/>
                </a:lnTo>
                <a:lnTo>
                  <a:pt x="7315200" y="1596044"/>
                </a:lnTo>
                <a:lnTo>
                  <a:pt x="0" y="15960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5789" y="-389803"/>
            <a:ext cx="20330497" cy="12005431"/>
          </a:xfrm>
          <a:custGeom>
            <a:avLst/>
            <a:gdLst/>
            <a:ahLst/>
            <a:cxnLst/>
            <a:rect l="l" t="t" r="r" b="b"/>
            <a:pathLst>
              <a:path w="20330497" h="12005431">
                <a:moveTo>
                  <a:pt x="0" y="0"/>
                </a:moveTo>
                <a:lnTo>
                  <a:pt x="20330497" y="0"/>
                </a:lnTo>
                <a:lnTo>
                  <a:pt x="20330497" y="12005432"/>
                </a:lnTo>
                <a:lnTo>
                  <a:pt x="0" y="12005432"/>
                </a:lnTo>
                <a:lnTo>
                  <a:pt x="0" y="0"/>
                </a:lnTo>
                <a:close/>
              </a:path>
            </a:pathLst>
          </a:custGeom>
          <a:blipFill>
            <a:blip r:embed="rId2"/>
            <a:stretch>
              <a:fillRect t="-10328" b="-10328"/>
            </a:stretch>
          </a:blipFill>
        </p:spPr>
      </p:sp>
      <p:grpSp>
        <p:nvGrpSpPr>
          <p:cNvPr id="3" name="Group 3"/>
          <p:cNvGrpSpPr/>
          <p:nvPr/>
        </p:nvGrpSpPr>
        <p:grpSpPr>
          <a:xfrm>
            <a:off x="1028700" y="1028700"/>
            <a:ext cx="13851112" cy="8229600"/>
            <a:chOff x="0" y="0"/>
            <a:chExt cx="3648030" cy="2167467"/>
          </a:xfrm>
        </p:grpSpPr>
        <p:sp>
          <p:nvSpPr>
            <p:cNvPr id="4" name="Freeform 4"/>
            <p:cNvSpPr/>
            <p:nvPr/>
          </p:nvSpPr>
          <p:spPr>
            <a:xfrm>
              <a:off x="0" y="0"/>
              <a:ext cx="3648030" cy="2167467"/>
            </a:xfrm>
            <a:custGeom>
              <a:avLst/>
              <a:gdLst/>
              <a:ahLst/>
              <a:cxnLst/>
              <a:rect l="l" t="t" r="r" b="b"/>
              <a:pathLst>
                <a:path w="3648030" h="2167467">
                  <a:moveTo>
                    <a:pt x="32977" y="0"/>
                  </a:moveTo>
                  <a:lnTo>
                    <a:pt x="3615052" y="0"/>
                  </a:lnTo>
                  <a:cubicBezTo>
                    <a:pt x="3633265" y="0"/>
                    <a:pt x="3648030" y="14764"/>
                    <a:pt x="3648030" y="32977"/>
                  </a:cubicBezTo>
                  <a:lnTo>
                    <a:pt x="3648030" y="2134489"/>
                  </a:lnTo>
                  <a:cubicBezTo>
                    <a:pt x="3648030" y="2143235"/>
                    <a:pt x="3644555" y="2151624"/>
                    <a:pt x="3638371" y="2157808"/>
                  </a:cubicBezTo>
                  <a:cubicBezTo>
                    <a:pt x="3632186" y="2163992"/>
                    <a:pt x="3623799" y="2167467"/>
                    <a:pt x="3615052" y="2167467"/>
                  </a:cubicBezTo>
                  <a:lnTo>
                    <a:pt x="32977" y="2167467"/>
                  </a:lnTo>
                  <a:cubicBezTo>
                    <a:pt x="24231" y="2167467"/>
                    <a:pt x="15843" y="2163992"/>
                    <a:pt x="9659" y="2157808"/>
                  </a:cubicBezTo>
                  <a:cubicBezTo>
                    <a:pt x="3474" y="2151624"/>
                    <a:pt x="0" y="2143235"/>
                    <a:pt x="0" y="2134489"/>
                  </a:cubicBezTo>
                  <a:lnTo>
                    <a:pt x="0" y="32977"/>
                  </a:lnTo>
                  <a:cubicBezTo>
                    <a:pt x="0" y="24231"/>
                    <a:pt x="3474" y="15843"/>
                    <a:pt x="9659" y="9659"/>
                  </a:cubicBezTo>
                  <a:cubicBezTo>
                    <a:pt x="15843" y="3474"/>
                    <a:pt x="24231" y="0"/>
                    <a:pt x="32977" y="0"/>
                  </a:cubicBezTo>
                  <a:close/>
                </a:path>
              </a:pathLst>
            </a:custGeom>
            <a:solidFill>
              <a:srgbClr val="A6A6A6"/>
            </a:solidFill>
            <a:ln w="85725" cap="rnd">
              <a:solidFill>
                <a:srgbClr val="FFFFFF"/>
              </a:solidFill>
              <a:prstDash val="solid"/>
              <a:round/>
            </a:ln>
          </p:spPr>
        </p:sp>
        <p:sp>
          <p:nvSpPr>
            <p:cNvPr id="5" name="TextBox 5"/>
            <p:cNvSpPr txBox="1"/>
            <p:nvPr/>
          </p:nvSpPr>
          <p:spPr>
            <a:xfrm>
              <a:off x="0" y="-95250"/>
              <a:ext cx="3648030" cy="2262717"/>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6" name="TextBox 6"/>
          <p:cNvSpPr txBox="1"/>
          <p:nvPr/>
        </p:nvSpPr>
        <p:spPr>
          <a:xfrm>
            <a:off x="1640080" y="3106877"/>
            <a:ext cx="8402738" cy="5802516"/>
          </a:xfrm>
          <a:prstGeom prst="rect">
            <a:avLst/>
          </a:prstGeom>
        </p:spPr>
        <p:txBody>
          <a:bodyPr lIns="0" tIns="0" rIns="0" bIns="0" rtlCol="0" anchor="t">
            <a:spAutoFit/>
          </a:bodyPr>
          <a:lstStyle/>
          <a:p>
            <a:pPr algn="l">
              <a:lnSpc>
                <a:spcPts val="3572"/>
              </a:lnSpc>
            </a:pPr>
            <a:r>
              <a:rPr lang="en-US" sz="2463" b="1">
                <a:solidFill>
                  <a:srgbClr val="000000"/>
                </a:solidFill>
                <a:latin typeface="Montserrat Bold"/>
                <a:ea typeface="Montserrat Bold"/>
                <a:cs typeface="Montserrat Bold"/>
                <a:sym typeface="Montserrat Bold"/>
              </a:rPr>
              <a:t>Se desarrolló un código en PHP, esto con el fin de mostrar la lógica de codificación que se usaría en una página web de confirmación de datos para la reservación de la estadía en el Hotel Transylvania.</a:t>
            </a:r>
          </a:p>
          <a:p>
            <a:pPr algn="l">
              <a:lnSpc>
                <a:spcPts val="3572"/>
              </a:lnSpc>
            </a:pPr>
            <a:endParaRPr lang="en-US" sz="2463" b="1">
              <a:solidFill>
                <a:srgbClr val="000000"/>
              </a:solidFill>
              <a:latin typeface="Montserrat Bold"/>
              <a:ea typeface="Montserrat Bold"/>
              <a:cs typeface="Montserrat Bold"/>
              <a:sym typeface="Montserrat Bold"/>
            </a:endParaRPr>
          </a:p>
          <a:p>
            <a:pPr algn="l">
              <a:lnSpc>
                <a:spcPts val="3572"/>
              </a:lnSpc>
            </a:pPr>
            <a:r>
              <a:rPr lang="en-US" sz="2463" b="1">
                <a:solidFill>
                  <a:srgbClr val="000000"/>
                </a:solidFill>
                <a:latin typeface="Montserrat Bold"/>
                <a:ea typeface="Montserrat Bold"/>
                <a:cs typeface="Montserrat Bold"/>
                <a:sym typeface="Montserrat Bold"/>
              </a:rPr>
              <a:t>demostrando los conocimientos previos fusionando los  métodos trabajados y experimentados en clase, algunos de ellos son:</a:t>
            </a:r>
          </a:p>
          <a:p>
            <a:pPr algn="l">
              <a:lnSpc>
                <a:spcPts val="3572"/>
              </a:lnSpc>
            </a:pPr>
            <a:endParaRPr lang="en-US" sz="2463" b="1">
              <a:solidFill>
                <a:srgbClr val="000000"/>
              </a:solidFill>
              <a:latin typeface="Montserrat Bold"/>
              <a:ea typeface="Montserrat Bold"/>
              <a:cs typeface="Montserrat Bold"/>
              <a:sym typeface="Montserrat Bold"/>
            </a:endParaRPr>
          </a:p>
          <a:p>
            <a:pPr algn="l">
              <a:lnSpc>
                <a:spcPts val="3572"/>
              </a:lnSpc>
            </a:pPr>
            <a:r>
              <a:rPr lang="en-US" sz="2463" b="1">
                <a:solidFill>
                  <a:srgbClr val="000000"/>
                </a:solidFill>
                <a:latin typeface="Montserrat Bold"/>
                <a:ea typeface="Montserrat Bold"/>
                <a:cs typeface="Montserrat Bold"/>
                <a:sym typeface="Montserrat Bold"/>
              </a:rPr>
              <a:t>Pila</a:t>
            </a:r>
          </a:p>
          <a:p>
            <a:pPr algn="l">
              <a:lnSpc>
                <a:spcPts val="3572"/>
              </a:lnSpc>
            </a:pPr>
            <a:r>
              <a:rPr lang="en-US" sz="2463" b="1">
                <a:solidFill>
                  <a:srgbClr val="000000"/>
                </a:solidFill>
                <a:latin typeface="Montserrat Bold"/>
                <a:ea typeface="Montserrat Bold"/>
                <a:cs typeface="Montserrat Bold"/>
                <a:sym typeface="Montserrat Bold"/>
              </a:rPr>
              <a:t>Sentencia </a:t>
            </a:r>
          </a:p>
          <a:p>
            <a:pPr algn="l">
              <a:lnSpc>
                <a:spcPts val="3572"/>
              </a:lnSpc>
            </a:pPr>
            <a:r>
              <a:rPr lang="en-US" sz="2463" b="1">
                <a:solidFill>
                  <a:srgbClr val="000000"/>
                </a:solidFill>
                <a:latin typeface="Montserrat Bold"/>
                <a:ea typeface="Montserrat Bold"/>
                <a:cs typeface="Montserrat Bold"/>
                <a:sym typeface="Montserrat Bold"/>
              </a:rPr>
              <a:t>bucle-for</a:t>
            </a:r>
          </a:p>
          <a:p>
            <a:pPr algn="l">
              <a:lnSpc>
                <a:spcPts val="3572"/>
              </a:lnSpc>
            </a:pPr>
            <a:r>
              <a:rPr lang="en-US" sz="2463" b="1">
                <a:solidFill>
                  <a:srgbClr val="000000"/>
                </a:solidFill>
                <a:latin typeface="Montserrat Bold"/>
                <a:ea typeface="Montserrat Bold"/>
                <a:cs typeface="Montserrat Bold"/>
                <a:sym typeface="Montserrat Bold"/>
              </a:rPr>
              <a:t>condicional  = if - else</a:t>
            </a:r>
          </a:p>
        </p:txBody>
      </p:sp>
      <p:sp>
        <p:nvSpPr>
          <p:cNvPr id="7" name="Freeform 7"/>
          <p:cNvSpPr/>
          <p:nvPr/>
        </p:nvSpPr>
        <p:spPr>
          <a:xfrm>
            <a:off x="11268036" y="1798658"/>
            <a:ext cx="8551161" cy="7628510"/>
          </a:xfrm>
          <a:custGeom>
            <a:avLst/>
            <a:gdLst/>
            <a:ahLst/>
            <a:cxnLst/>
            <a:rect l="l" t="t" r="r" b="b"/>
            <a:pathLst>
              <a:path w="8551161" h="7628510">
                <a:moveTo>
                  <a:pt x="0" y="0"/>
                </a:moveTo>
                <a:lnTo>
                  <a:pt x="8551160" y="0"/>
                </a:lnTo>
                <a:lnTo>
                  <a:pt x="8551160" y="7628510"/>
                </a:lnTo>
                <a:lnTo>
                  <a:pt x="0" y="76285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9292152" y="3476348"/>
            <a:ext cx="3684903" cy="8624241"/>
          </a:xfrm>
          <a:custGeom>
            <a:avLst/>
            <a:gdLst/>
            <a:ahLst/>
            <a:cxnLst/>
            <a:rect l="l" t="t" r="r" b="b"/>
            <a:pathLst>
              <a:path w="3684903" h="8624241">
                <a:moveTo>
                  <a:pt x="0" y="0"/>
                </a:moveTo>
                <a:lnTo>
                  <a:pt x="3684903" y="0"/>
                </a:lnTo>
                <a:lnTo>
                  <a:pt x="3684903" y="8624242"/>
                </a:lnTo>
                <a:lnTo>
                  <a:pt x="0" y="86242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0" y="8048416"/>
            <a:ext cx="2683933" cy="3209050"/>
          </a:xfrm>
          <a:custGeom>
            <a:avLst/>
            <a:gdLst/>
            <a:ahLst/>
            <a:cxnLst/>
            <a:rect l="l" t="t" r="r" b="b"/>
            <a:pathLst>
              <a:path w="2683933" h="3209050">
                <a:moveTo>
                  <a:pt x="0" y="0"/>
                </a:moveTo>
                <a:lnTo>
                  <a:pt x="2683933" y="0"/>
                </a:lnTo>
                <a:lnTo>
                  <a:pt x="2683933" y="3209050"/>
                </a:lnTo>
                <a:lnTo>
                  <a:pt x="0" y="32090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627715">
            <a:off x="2313012" y="-90174"/>
            <a:ext cx="2743779" cy="3030278"/>
          </a:xfrm>
          <a:custGeom>
            <a:avLst/>
            <a:gdLst/>
            <a:ahLst/>
            <a:cxnLst/>
            <a:rect l="l" t="t" r="r" b="b"/>
            <a:pathLst>
              <a:path w="2743779" h="3030278">
                <a:moveTo>
                  <a:pt x="0" y="0"/>
                </a:moveTo>
                <a:lnTo>
                  <a:pt x="2743779" y="0"/>
                </a:lnTo>
                <a:lnTo>
                  <a:pt x="2743779" y="3030278"/>
                </a:lnTo>
                <a:lnTo>
                  <a:pt x="0" y="30302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3684902" y="6825132"/>
            <a:ext cx="4397576" cy="639647"/>
          </a:xfrm>
          <a:custGeom>
            <a:avLst/>
            <a:gdLst/>
            <a:ahLst/>
            <a:cxnLst/>
            <a:rect l="l" t="t" r="r" b="b"/>
            <a:pathLst>
              <a:path w="4397576" h="639647">
                <a:moveTo>
                  <a:pt x="0" y="0"/>
                </a:moveTo>
                <a:lnTo>
                  <a:pt x="4397575" y="0"/>
                </a:lnTo>
                <a:lnTo>
                  <a:pt x="4397575" y="639648"/>
                </a:lnTo>
                <a:lnTo>
                  <a:pt x="0" y="6396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TextBox 12"/>
          <p:cNvSpPr txBox="1"/>
          <p:nvPr/>
        </p:nvSpPr>
        <p:spPr>
          <a:xfrm>
            <a:off x="4461153" y="1224940"/>
            <a:ext cx="7242648" cy="1295238"/>
          </a:xfrm>
          <a:prstGeom prst="rect">
            <a:avLst/>
          </a:prstGeom>
        </p:spPr>
        <p:txBody>
          <a:bodyPr lIns="0" tIns="0" rIns="0" bIns="0" rtlCol="0" anchor="t">
            <a:spAutoFit/>
          </a:bodyPr>
          <a:lstStyle/>
          <a:p>
            <a:pPr marL="0" lvl="0" indent="0" algn="l">
              <a:lnSpc>
                <a:spcPts val="10096"/>
              </a:lnSpc>
              <a:spcBef>
                <a:spcPct val="0"/>
              </a:spcBef>
            </a:pPr>
            <a:r>
              <a:rPr lang="en-US" sz="7211" b="1">
                <a:solidFill>
                  <a:srgbClr val="FFFFFF"/>
                </a:solidFill>
                <a:latin typeface="Poppins Bold"/>
                <a:ea typeface="Poppins Bold"/>
                <a:cs typeface="Poppins Bold"/>
                <a:sym typeface="Poppins Bold"/>
              </a:rPr>
              <a:t>¿De que trata?</a:t>
            </a:r>
          </a:p>
        </p:txBody>
      </p:sp>
      <p:sp>
        <p:nvSpPr>
          <p:cNvPr id="13" name="Freeform 13"/>
          <p:cNvSpPr/>
          <p:nvPr/>
        </p:nvSpPr>
        <p:spPr>
          <a:xfrm rot="752583">
            <a:off x="9622555" y="6005639"/>
            <a:ext cx="4999956" cy="5522040"/>
          </a:xfrm>
          <a:custGeom>
            <a:avLst/>
            <a:gdLst/>
            <a:ahLst/>
            <a:cxnLst/>
            <a:rect l="l" t="t" r="r" b="b"/>
            <a:pathLst>
              <a:path w="4999956" h="5522040">
                <a:moveTo>
                  <a:pt x="0" y="0"/>
                </a:moveTo>
                <a:lnTo>
                  <a:pt x="4999956" y="0"/>
                </a:lnTo>
                <a:lnTo>
                  <a:pt x="4999956" y="5522040"/>
                </a:lnTo>
                <a:lnTo>
                  <a:pt x="0" y="55220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3657600" y="-440372"/>
            <a:ext cx="5966103" cy="2939662"/>
          </a:xfrm>
          <a:custGeom>
            <a:avLst/>
            <a:gdLst/>
            <a:ahLst/>
            <a:cxnLst/>
            <a:rect l="l" t="t" r="r" b="b"/>
            <a:pathLst>
              <a:path w="5966103" h="2939662">
                <a:moveTo>
                  <a:pt x="0" y="0"/>
                </a:moveTo>
                <a:lnTo>
                  <a:pt x="5966103" y="0"/>
                </a:lnTo>
                <a:lnTo>
                  <a:pt x="5966103" y="2939662"/>
                </a:lnTo>
                <a:lnTo>
                  <a:pt x="0" y="29396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a:off x="13853093" y="7788469"/>
            <a:ext cx="5966103" cy="2939662"/>
          </a:xfrm>
          <a:custGeom>
            <a:avLst/>
            <a:gdLst/>
            <a:ahLst/>
            <a:cxnLst/>
            <a:rect l="l" t="t" r="r" b="b"/>
            <a:pathLst>
              <a:path w="5966103" h="2939662">
                <a:moveTo>
                  <a:pt x="0" y="0"/>
                </a:moveTo>
                <a:lnTo>
                  <a:pt x="5966103" y="0"/>
                </a:lnTo>
                <a:lnTo>
                  <a:pt x="5966103" y="2939662"/>
                </a:lnTo>
                <a:lnTo>
                  <a:pt x="0" y="29396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6" name="Freeform 16"/>
          <p:cNvSpPr/>
          <p:nvPr/>
        </p:nvSpPr>
        <p:spPr>
          <a:xfrm rot="1989388">
            <a:off x="-1616304" y="4102844"/>
            <a:ext cx="3232607" cy="4114800"/>
          </a:xfrm>
          <a:custGeom>
            <a:avLst/>
            <a:gdLst/>
            <a:ahLst/>
            <a:cxnLst/>
            <a:rect l="l" t="t" r="r" b="b"/>
            <a:pathLst>
              <a:path w="3232607" h="4114800">
                <a:moveTo>
                  <a:pt x="0" y="0"/>
                </a:moveTo>
                <a:lnTo>
                  <a:pt x="3232608" y="0"/>
                </a:lnTo>
                <a:lnTo>
                  <a:pt x="323260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7" name="Freeform 17"/>
          <p:cNvSpPr/>
          <p:nvPr/>
        </p:nvSpPr>
        <p:spPr>
          <a:xfrm>
            <a:off x="13601700" y="-690372"/>
            <a:ext cx="7315200" cy="3438144"/>
          </a:xfrm>
          <a:custGeom>
            <a:avLst/>
            <a:gdLst/>
            <a:ahLst/>
            <a:cxnLst/>
            <a:rect l="l" t="t" r="r" b="b"/>
            <a:pathLst>
              <a:path w="7315200" h="3438144">
                <a:moveTo>
                  <a:pt x="0" y="0"/>
                </a:moveTo>
                <a:lnTo>
                  <a:pt x="7315200" y="0"/>
                </a:lnTo>
                <a:lnTo>
                  <a:pt x="7315200" y="3438144"/>
                </a:lnTo>
                <a:lnTo>
                  <a:pt x="0" y="343814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3389" y="-237403"/>
            <a:ext cx="20330497" cy="12005431"/>
          </a:xfrm>
          <a:custGeom>
            <a:avLst/>
            <a:gdLst/>
            <a:ahLst/>
            <a:cxnLst/>
            <a:rect l="l" t="t" r="r" b="b"/>
            <a:pathLst>
              <a:path w="20330497" h="12005431">
                <a:moveTo>
                  <a:pt x="0" y="0"/>
                </a:moveTo>
                <a:lnTo>
                  <a:pt x="20330497" y="0"/>
                </a:lnTo>
                <a:lnTo>
                  <a:pt x="20330497" y="12005432"/>
                </a:lnTo>
                <a:lnTo>
                  <a:pt x="0" y="12005432"/>
                </a:lnTo>
                <a:lnTo>
                  <a:pt x="0" y="0"/>
                </a:lnTo>
                <a:close/>
              </a:path>
            </a:pathLst>
          </a:custGeom>
          <a:blipFill>
            <a:blip r:embed="rId2"/>
            <a:stretch>
              <a:fillRect t="-10328" b="-10328"/>
            </a:stretch>
          </a:blipFill>
        </p:spPr>
      </p:sp>
      <p:grpSp>
        <p:nvGrpSpPr>
          <p:cNvPr id="3" name="Group 3"/>
          <p:cNvGrpSpPr/>
          <p:nvPr/>
        </p:nvGrpSpPr>
        <p:grpSpPr>
          <a:xfrm>
            <a:off x="1797511" y="748302"/>
            <a:ext cx="12723704" cy="8843700"/>
            <a:chOff x="0" y="0"/>
            <a:chExt cx="3351099" cy="2329205"/>
          </a:xfrm>
        </p:grpSpPr>
        <p:sp>
          <p:nvSpPr>
            <p:cNvPr id="4" name="Freeform 4"/>
            <p:cNvSpPr/>
            <p:nvPr/>
          </p:nvSpPr>
          <p:spPr>
            <a:xfrm>
              <a:off x="0" y="0"/>
              <a:ext cx="3351099" cy="2329205"/>
            </a:xfrm>
            <a:custGeom>
              <a:avLst/>
              <a:gdLst/>
              <a:ahLst/>
              <a:cxnLst/>
              <a:rect l="l" t="t" r="r" b="b"/>
              <a:pathLst>
                <a:path w="3351099" h="2329205">
                  <a:moveTo>
                    <a:pt x="35899" y="0"/>
                  </a:moveTo>
                  <a:lnTo>
                    <a:pt x="3315200" y="0"/>
                  </a:lnTo>
                  <a:cubicBezTo>
                    <a:pt x="3335026" y="0"/>
                    <a:pt x="3351099" y="16073"/>
                    <a:pt x="3351099" y="35899"/>
                  </a:cubicBezTo>
                  <a:lnTo>
                    <a:pt x="3351099" y="2293306"/>
                  </a:lnTo>
                  <a:cubicBezTo>
                    <a:pt x="3351099" y="2313132"/>
                    <a:pt x="3335026" y="2329205"/>
                    <a:pt x="3315200" y="2329205"/>
                  </a:cubicBezTo>
                  <a:lnTo>
                    <a:pt x="35899" y="2329205"/>
                  </a:lnTo>
                  <a:cubicBezTo>
                    <a:pt x="16073" y="2329205"/>
                    <a:pt x="0" y="2313132"/>
                    <a:pt x="0" y="2293306"/>
                  </a:cubicBezTo>
                  <a:lnTo>
                    <a:pt x="0" y="35899"/>
                  </a:lnTo>
                  <a:cubicBezTo>
                    <a:pt x="0" y="16073"/>
                    <a:pt x="16073" y="0"/>
                    <a:pt x="35899" y="0"/>
                  </a:cubicBezTo>
                  <a:close/>
                </a:path>
              </a:pathLst>
            </a:custGeom>
            <a:gradFill rotWithShape="1">
              <a:gsLst>
                <a:gs pos="0">
                  <a:srgbClr val="2B69B4">
                    <a:alpha val="100000"/>
                  </a:srgbClr>
                </a:gs>
                <a:gs pos="50000">
                  <a:srgbClr val="4FB6E8">
                    <a:alpha val="100000"/>
                  </a:srgbClr>
                </a:gs>
                <a:gs pos="100000">
                  <a:srgbClr val="1C5396">
                    <a:alpha val="100000"/>
                  </a:srgbClr>
                </a:gs>
              </a:gsLst>
              <a:path path="circle">
                <a:fillToRect r="100000" b="100000"/>
              </a:path>
              <a:tileRect l="-100000" t="-100000"/>
            </a:gradFill>
            <a:ln w="57150" cap="rnd">
              <a:solidFill>
                <a:srgbClr val="FFFFFF"/>
              </a:solidFill>
              <a:prstDash val="solid"/>
              <a:round/>
            </a:ln>
          </p:spPr>
        </p:sp>
        <p:sp>
          <p:nvSpPr>
            <p:cNvPr id="5" name="TextBox 5"/>
            <p:cNvSpPr txBox="1"/>
            <p:nvPr/>
          </p:nvSpPr>
          <p:spPr>
            <a:xfrm>
              <a:off x="0" y="-95250"/>
              <a:ext cx="3351099" cy="2424455"/>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6" name="Group 6"/>
          <p:cNvGrpSpPr/>
          <p:nvPr/>
        </p:nvGrpSpPr>
        <p:grpSpPr>
          <a:xfrm>
            <a:off x="1028700" y="1514319"/>
            <a:ext cx="3331524" cy="860220"/>
            <a:chOff x="0" y="0"/>
            <a:chExt cx="877438" cy="226560"/>
          </a:xfrm>
        </p:grpSpPr>
        <p:sp>
          <p:nvSpPr>
            <p:cNvPr id="7" name="Freeform 7"/>
            <p:cNvSpPr/>
            <p:nvPr/>
          </p:nvSpPr>
          <p:spPr>
            <a:xfrm>
              <a:off x="0" y="0"/>
              <a:ext cx="877438" cy="226560"/>
            </a:xfrm>
            <a:custGeom>
              <a:avLst/>
              <a:gdLst/>
              <a:ahLst/>
              <a:cxnLst/>
              <a:rect l="l" t="t" r="r" b="b"/>
              <a:pathLst>
                <a:path w="877438" h="226560">
                  <a:moveTo>
                    <a:pt x="113280" y="0"/>
                  </a:moveTo>
                  <a:lnTo>
                    <a:pt x="764158" y="0"/>
                  </a:lnTo>
                  <a:cubicBezTo>
                    <a:pt x="794202" y="0"/>
                    <a:pt x="823015" y="11935"/>
                    <a:pt x="844259" y="33179"/>
                  </a:cubicBezTo>
                  <a:cubicBezTo>
                    <a:pt x="865504" y="54423"/>
                    <a:pt x="877438" y="83236"/>
                    <a:pt x="877438" y="113280"/>
                  </a:cubicBezTo>
                  <a:lnTo>
                    <a:pt x="877438" y="113280"/>
                  </a:lnTo>
                  <a:cubicBezTo>
                    <a:pt x="877438" y="175843"/>
                    <a:pt x="826721" y="226560"/>
                    <a:pt x="764158" y="226560"/>
                  </a:cubicBezTo>
                  <a:lnTo>
                    <a:pt x="113280" y="226560"/>
                  </a:lnTo>
                  <a:cubicBezTo>
                    <a:pt x="83236" y="226560"/>
                    <a:pt x="54423" y="214625"/>
                    <a:pt x="33179" y="193381"/>
                  </a:cubicBezTo>
                  <a:cubicBezTo>
                    <a:pt x="11935" y="172137"/>
                    <a:pt x="0" y="143324"/>
                    <a:pt x="0" y="113280"/>
                  </a:cubicBezTo>
                  <a:lnTo>
                    <a:pt x="0" y="113280"/>
                  </a:lnTo>
                  <a:cubicBezTo>
                    <a:pt x="0" y="83236"/>
                    <a:pt x="11935" y="54423"/>
                    <a:pt x="33179" y="33179"/>
                  </a:cubicBezTo>
                  <a:cubicBezTo>
                    <a:pt x="54423" y="11935"/>
                    <a:pt x="83236" y="0"/>
                    <a:pt x="11328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8" name="TextBox 8"/>
            <p:cNvSpPr txBox="1"/>
            <p:nvPr/>
          </p:nvSpPr>
          <p:spPr>
            <a:xfrm>
              <a:off x="0" y="-104775"/>
              <a:ext cx="877438" cy="331335"/>
            </a:xfrm>
            <a:prstGeom prst="rect">
              <a:avLst/>
            </a:prstGeom>
          </p:spPr>
          <p:txBody>
            <a:bodyPr lIns="50800" tIns="50800" rIns="50800" bIns="50800" rtlCol="0" anchor="ctr"/>
            <a:lstStyle/>
            <a:p>
              <a:pPr algn="ctr">
                <a:lnSpc>
                  <a:spcPts val="4354"/>
                </a:lnSpc>
              </a:pPr>
              <a:r>
                <a:rPr lang="en-US" sz="2688" b="1">
                  <a:solidFill>
                    <a:srgbClr val="910CEB"/>
                  </a:solidFill>
                  <a:latin typeface="Montserrat Bold"/>
                  <a:ea typeface="Montserrat Bold"/>
                  <a:cs typeface="Montserrat Bold"/>
                  <a:sym typeface="Montserrat Bold"/>
                </a:rPr>
                <a:t>CÓDIGO </a:t>
              </a:r>
            </a:p>
          </p:txBody>
        </p:sp>
      </p:grpSp>
      <p:sp>
        <p:nvSpPr>
          <p:cNvPr id="9" name="Freeform 9"/>
          <p:cNvSpPr/>
          <p:nvPr/>
        </p:nvSpPr>
        <p:spPr>
          <a:xfrm>
            <a:off x="8629090" y="3440695"/>
            <a:ext cx="8630210" cy="923096"/>
          </a:xfrm>
          <a:custGeom>
            <a:avLst/>
            <a:gdLst/>
            <a:ahLst/>
            <a:cxnLst/>
            <a:rect l="l" t="t" r="r" b="b"/>
            <a:pathLst>
              <a:path w="8630210" h="923096">
                <a:moveTo>
                  <a:pt x="0" y="0"/>
                </a:moveTo>
                <a:lnTo>
                  <a:pt x="8630210" y="0"/>
                </a:lnTo>
                <a:lnTo>
                  <a:pt x="8630210" y="923096"/>
                </a:lnTo>
                <a:lnTo>
                  <a:pt x="0" y="923096"/>
                </a:lnTo>
                <a:lnTo>
                  <a:pt x="0" y="0"/>
                </a:lnTo>
                <a:close/>
              </a:path>
            </a:pathLst>
          </a:custGeom>
          <a:blipFill>
            <a:blip r:embed="rId3"/>
            <a:stretch>
              <a:fillRect/>
            </a:stretch>
          </a:blipFill>
          <a:ln w="85725" cap="sq">
            <a:solidFill>
              <a:srgbClr val="8C52FF"/>
            </a:solidFill>
            <a:prstDash val="solid"/>
            <a:miter/>
          </a:ln>
        </p:spPr>
      </p:sp>
      <p:sp>
        <p:nvSpPr>
          <p:cNvPr id="10" name="Freeform 10"/>
          <p:cNvSpPr/>
          <p:nvPr/>
        </p:nvSpPr>
        <p:spPr>
          <a:xfrm>
            <a:off x="9474665" y="6333420"/>
            <a:ext cx="7996856" cy="641894"/>
          </a:xfrm>
          <a:custGeom>
            <a:avLst/>
            <a:gdLst/>
            <a:ahLst/>
            <a:cxnLst/>
            <a:rect l="l" t="t" r="r" b="b"/>
            <a:pathLst>
              <a:path w="7996856" h="641894">
                <a:moveTo>
                  <a:pt x="0" y="0"/>
                </a:moveTo>
                <a:lnTo>
                  <a:pt x="7996856" y="0"/>
                </a:lnTo>
                <a:lnTo>
                  <a:pt x="7996856" y="641894"/>
                </a:lnTo>
                <a:lnTo>
                  <a:pt x="0" y="641894"/>
                </a:lnTo>
                <a:lnTo>
                  <a:pt x="0" y="0"/>
                </a:lnTo>
                <a:close/>
              </a:path>
            </a:pathLst>
          </a:custGeom>
          <a:blipFill>
            <a:blip r:embed="rId4"/>
            <a:stretch>
              <a:fillRect b="-18448"/>
            </a:stretch>
          </a:blipFill>
          <a:ln w="57150" cap="sq">
            <a:solidFill>
              <a:srgbClr val="8C52FF"/>
            </a:solidFill>
            <a:prstDash val="solid"/>
            <a:miter/>
          </a:ln>
        </p:spPr>
      </p:sp>
      <p:pic>
        <p:nvPicPr>
          <p:cNvPr id="11" name="Picture 11"/>
          <p:cNvPicPr>
            <a:picLocks noChangeAspect="1"/>
          </p:cNvPicPr>
          <p:nvPr/>
        </p:nvPicPr>
        <p:blipFill>
          <a:blip r:embed="rId5"/>
          <a:srcRect/>
          <a:stretch>
            <a:fillRect/>
          </a:stretch>
        </p:blipFill>
        <p:spPr>
          <a:xfrm>
            <a:off x="11997732" y="442402"/>
            <a:ext cx="4208996" cy="2729160"/>
          </a:xfrm>
          <a:prstGeom prst="rect">
            <a:avLst/>
          </a:prstGeom>
        </p:spPr>
      </p:pic>
      <p:sp>
        <p:nvSpPr>
          <p:cNvPr id="12" name="Freeform 12"/>
          <p:cNvSpPr/>
          <p:nvPr/>
        </p:nvSpPr>
        <p:spPr>
          <a:xfrm>
            <a:off x="-3172252" y="304849"/>
            <a:ext cx="4969764" cy="2491094"/>
          </a:xfrm>
          <a:custGeom>
            <a:avLst/>
            <a:gdLst/>
            <a:ahLst/>
            <a:cxnLst/>
            <a:rect l="l" t="t" r="r" b="b"/>
            <a:pathLst>
              <a:path w="4969764" h="2491094">
                <a:moveTo>
                  <a:pt x="0" y="0"/>
                </a:moveTo>
                <a:lnTo>
                  <a:pt x="4969763" y="0"/>
                </a:lnTo>
                <a:lnTo>
                  <a:pt x="4969763" y="2491094"/>
                </a:lnTo>
                <a:lnTo>
                  <a:pt x="0" y="24910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rot="1473447" flipH="1">
            <a:off x="8967441" y="4282574"/>
            <a:ext cx="1454914" cy="1869633"/>
          </a:xfrm>
          <a:custGeom>
            <a:avLst/>
            <a:gdLst/>
            <a:ahLst/>
            <a:cxnLst/>
            <a:rect l="l" t="t" r="r" b="b"/>
            <a:pathLst>
              <a:path w="1454914" h="1869633">
                <a:moveTo>
                  <a:pt x="1454914" y="0"/>
                </a:moveTo>
                <a:lnTo>
                  <a:pt x="0" y="0"/>
                </a:lnTo>
                <a:lnTo>
                  <a:pt x="0" y="1869633"/>
                </a:lnTo>
                <a:lnTo>
                  <a:pt x="1454914" y="1869633"/>
                </a:lnTo>
                <a:lnTo>
                  <a:pt x="145491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rot="1473447" flipH="1">
            <a:off x="8340643" y="6639992"/>
            <a:ext cx="2237815" cy="2875697"/>
          </a:xfrm>
          <a:custGeom>
            <a:avLst/>
            <a:gdLst/>
            <a:ahLst/>
            <a:cxnLst/>
            <a:rect l="l" t="t" r="r" b="b"/>
            <a:pathLst>
              <a:path w="2237815" h="2875697">
                <a:moveTo>
                  <a:pt x="2237815" y="0"/>
                </a:moveTo>
                <a:lnTo>
                  <a:pt x="0" y="0"/>
                </a:lnTo>
                <a:lnTo>
                  <a:pt x="0" y="2875697"/>
                </a:lnTo>
                <a:lnTo>
                  <a:pt x="2237815" y="2875697"/>
                </a:lnTo>
                <a:lnTo>
                  <a:pt x="223781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rot="1933224">
            <a:off x="17489566" y="3808613"/>
            <a:ext cx="1596869" cy="750528"/>
          </a:xfrm>
          <a:custGeom>
            <a:avLst/>
            <a:gdLst/>
            <a:ahLst/>
            <a:cxnLst/>
            <a:rect l="l" t="t" r="r" b="b"/>
            <a:pathLst>
              <a:path w="1596869" h="750528">
                <a:moveTo>
                  <a:pt x="0" y="0"/>
                </a:moveTo>
                <a:lnTo>
                  <a:pt x="1596868" y="0"/>
                </a:lnTo>
                <a:lnTo>
                  <a:pt x="1596868" y="750528"/>
                </a:lnTo>
                <a:lnTo>
                  <a:pt x="0" y="7505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rot="1933224">
            <a:off x="17615322" y="6421021"/>
            <a:ext cx="1596869" cy="750528"/>
          </a:xfrm>
          <a:custGeom>
            <a:avLst/>
            <a:gdLst/>
            <a:ahLst/>
            <a:cxnLst/>
            <a:rect l="l" t="t" r="r" b="b"/>
            <a:pathLst>
              <a:path w="1596869" h="750528">
                <a:moveTo>
                  <a:pt x="0" y="0"/>
                </a:moveTo>
                <a:lnTo>
                  <a:pt x="1596868" y="0"/>
                </a:lnTo>
                <a:lnTo>
                  <a:pt x="1596868" y="750528"/>
                </a:lnTo>
                <a:lnTo>
                  <a:pt x="0" y="7505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a:off x="4227061" y="-2600481"/>
            <a:ext cx="6847764" cy="4114800"/>
          </a:xfrm>
          <a:custGeom>
            <a:avLst/>
            <a:gdLst/>
            <a:ahLst/>
            <a:cxnLst/>
            <a:rect l="l" t="t" r="r" b="b"/>
            <a:pathLst>
              <a:path w="6847764" h="4114800">
                <a:moveTo>
                  <a:pt x="0" y="0"/>
                </a:moveTo>
                <a:lnTo>
                  <a:pt x="6847764" y="0"/>
                </a:lnTo>
                <a:lnTo>
                  <a:pt x="684776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Freeform 18"/>
          <p:cNvSpPr/>
          <p:nvPr/>
        </p:nvSpPr>
        <p:spPr>
          <a:xfrm>
            <a:off x="-1697975" y="6796285"/>
            <a:ext cx="5453349" cy="4114800"/>
          </a:xfrm>
          <a:custGeom>
            <a:avLst/>
            <a:gdLst/>
            <a:ahLst/>
            <a:cxnLst/>
            <a:rect l="l" t="t" r="r" b="b"/>
            <a:pathLst>
              <a:path w="5453349" h="4114800">
                <a:moveTo>
                  <a:pt x="0" y="0"/>
                </a:moveTo>
                <a:lnTo>
                  <a:pt x="5453350" y="0"/>
                </a:lnTo>
                <a:lnTo>
                  <a:pt x="545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9" name="Freeform 19"/>
          <p:cNvSpPr/>
          <p:nvPr/>
        </p:nvSpPr>
        <p:spPr>
          <a:xfrm>
            <a:off x="5432689" y="8460993"/>
            <a:ext cx="5453349" cy="4114800"/>
          </a:xfrm>
          <a:custGeom>
            <a:avLst/>
            <a:gdLst/>
            <a:ahLst/>
            <a:cxnLst/>
            <a:rect l="l" t="t" r="r" b="b"/>
            <a:pathLst>
              <a:path w="5453349" h="4114800">
                <a:moveTo>
                  <a:pt x="0" y="0"/>
                </a:moveTo>
                <a:lnTo>
                  <a:pt x="5453349" y="0"/>
                </a:lnTo>
                <a:lnTo>
                  <a:pt x="5453349"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0" name="Freeform 20"/>
          <p:cNvSpPr/>
          <p:nvPr/>
        </p:nvSpPr>
        <p:spPr>
          <a:xfrm>
            <a:off x="14102230" y="7242014"/>
            <a:ext cx="4526280" cy="4114800"/>
          </a:xfrm>
          <a:custGeom>
            <a:avLst/>
            <a:gdLst/>
            <a:ahLst/>
            <a:cxnLst/>
            <a:rect l="l" t="t" r="r" b="b"/>
            <a:pathLst>
              <a:path w="4526280" h="4114800">
                <a:moveTo>
                  <a:pt x="0" y="0"/>
                </a:moveTo>
                <a:lnTo>
                  <a:pt x="4526280" y="0"/>
                </a:lnTo>
                <a:lnTo>
                  <a:pt x="4526280"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1" name="TextBox 21"/>
          <p:cNvSpPr txBox="1"/>
          <p:nvPr/>
        </p:nvSpPr>
        <p:spPr>
          <a:xfrm>
            <a:off x="5374508" y="1333344"/>
            <a:ext cx="7538983" cy="1152212"/>
          </a:xfrm>
          <a:prstGeom prst="rect">
            <a:avLst/>
          </a:prstGeom>
        </p:spPr>
        <p:txBody>
          <a:bodyPr lIns="0" tIns="0" rIns="0" bIns="0" rtlCol="0" anchor="t">
            <a:spAutoFit/>
          </a:bodyPr>
          <a:lstStyle/>
          <a:p>
            <a:pPr marL="0" lvl="0" indent="0" algn="l">
              <a:lnSpc>
                <a:spcPts val="8942"/>
              </a:lnSpc>
              <a:spcBef>
                <a:spcPct val="0"/>
              </a:spcBef>
            </a:pPr>
            <a:r>
              <a:rPr lang="en-US" sz="6387" b="1">
                <a:solidFill>
                  <a:srgbClr val="000000"/>
                </a:solidFill>
                <a:latin typeface="Poppins Bold"/>
                <a:ea typeface="Poppins Bold"/>
                <a:cs typeface="Poppins Bold"/>
                <a:sym typeface="Poppins Bold"/>
              </a:rPr>
              <a:t>INICIO Y FINAL</a:t>
            </a:r>
          </a:p>
        </p:txBody>
      </p:sp>
      <p:sp>
        <p:nvSpPr>
          <p:cNvPr id="22" name="TextBox 22"/>
          <p:cNvSpPr txBox="1"/>
          <p:nvPr/>
        </p:nvSpPr>
        <p:spPr>
          <a:xfrm>
            <a:off x="2319366" y="2956163"/>
            <a:ext cx="7232494" cy="4552330"/>
          </a:xfrm>
          <a:prstGeom prst="rect">
            <a:avLst/>
          </a:prstGeom>
        </p:spPr>
        <p:txBody>
          <a:bodyPr lIns="0" tIns="0" rIns="0" bIns="0" rtlCol="0" anchor="t">
            <a:spAutoFit/>
          </a:bodyPr>
          <a:lstStyle/>
          <a:p>
            <a:pPr marL="457607" lvl="1" indent="-228803" algn="l">
              <a:lnSpc>
                <a:spcPts val="3073"/>
              </a:lnSpc>
              <a:buFont typeface="Arial"/>
              <a:buChar char="•"/>
            </a:pPr>
            <a:r>
              <a:rPr lang="en-US" sz="2119" b="1">
                <a:solidFill>
                  <a:srgbClr val="CFBDFF"/>
                </a:solidFill>
                <a:latin typeface="Montserrat Bold"/>
                <a:ea typeface="Montserrat Bold"/>
                <a:cs typeface="Montserrat Bold"/>
                <a:sym typeface="Montserrat Bold"/>
              </a:rPr>
              <a:t>El inicio y final</a:t>
            </a:r>
            <a:r>
              <a:rPr lang="en-US" sz="2119" b="1">
                <a:solidFill>
                  <a:srgbClr val="000000"/>
                </a:solidFill>
                <a:latin typeface="Montserrat Bold"/>
                <a:ea typeface="Montserrat Bold"/>
                <a:cs typeface="Montserrat Bold"/>
                <a:sym typeface="Montserrat Bold"/>
              </a:rPr>
              <a:t> del código deben contener &lt;?php y ?&gt;</a:t>
            </a:r>
          </a:p>
          <a:p>
            <a:pPr algn="l">
              <a:lnSpc>
                <a:spcPts val="3073"/>
              </a:lnSpc>
            </a:pPr>
            <a:endParaRPr lang="en-US" sz="2119" b="1">
              <a:solidFill>
                <a:srgbClr val="000000"/>
              </a:solidFill>
              <a:latin typeface="Montserrat Bold"/>
              <a:ea typeface="Montserrat Bold"/>
              <a:cs typeface="Montserrat Bold"/>
              <a:sym typeface="Montserrat Bold"/>
            </a:endParaRPr>
          </a:p>
          <a:p>
            <a:pPr marL="457607" lvl="1" indent="-228803" algn="l">
              <a:lnSpc>
                <a:spcPts val="3073"/>
              </a:lnSpc>
              <a:buFont typeface="Arial"/>
              <a:buChar char="•"/>
            </a:pPr>
            <a:r>
              <a:rPr lang="en-US" sz="2119" b="1">
                <a:solidFill>
                  <a:srgbClr val="000000"/>
                </a:solidFill>
                <a:latin typeface="Montserrat Bold"/>
                <a:ea typeface="Montserrat Bold"/>
                <a:cs typeface="Montserrat Bold"/>
                <a:sym typeface="Montserrat Bold"/>
              </a:rPr>
              <a:t>Antes de comenzar a mostrar todas las opciones que el código va a desplegar, se implementa la declaración echo para dar un breve texto introductorio.</a:t>
            </a:r>
          </a:p>
          <a:p>
            <a:pPr algn="l">
              <a:lnSpc>
                <a:spcPts val="3073"/>
              </a:lnSpc>
            </a:pPr>
            <a:endParaRPr lang="en-US" sz="2119" b="1">
              <a:solidFill>
                <a:srgbClr val="000000"/>
              </a:solidFill>
              <a:latin typeface="Montserrat Bold"/>
              <a:ea typeface="Montserrat Bold"/>
              <a:cs typeface="Montserrat Bold"/>
              <a:sym typeface="Montserrat Bold"/>
            </a:endParaRPr>
          </a:p>
          <a:p>
            <a:pPr marL="457607" lvl="1" indent="-228803" algn="l">
              <a:lnSpc>
                <a:spcPts val="3073"/>
              </a:lnSpc>
              <a:buFont typeface="Arial"/>
              <a:buChar char="•"/>
            </a:pPr>
            <a:r>
              <a:rPr lang="en-US" sz="2119" b="1">
                <a:solidFill>
                  <a:srgbClr val="000000"/>
                </a:solidFill>
                <a:latin typeface="Montserrat Bold"/>
                <a:ea typeface="Montserrat Bold"/>
                <a:cs typeface="Montserrat Bold"/>
                <a:sym typeface="Montserrat Bold"/>
              </a:rPr>
              <a:t>Se implementan para poder crear un espaciado entre los textos, así nos ahorramos el escribir una y otra vez la declaración echo para cada frase que será enseñada al usuario.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3389" y="-237403"/>
            <a:ext cx="20330497" cy="12005431"/>
          </a:xfrm>
          <a:custGeom>
            <a:avLst/>
            <a:gdLst/>
            <a:ahLst/>
            <a:cxnLst/>
            <a:rect l="l" t="t" r="r" b="b"/>
            <a:pathLst>
              <a:path w="20330497" h="12005431">
                <a:moveTo>
                  <a:pt x="0" y="0"/>
                </a:moveTo>
                <a:lnTo>
                  <a:pt x="20330497" y="0"/>
                </a:lnTo>
                <a:lnTo>
                  <a:pt x="20330497" y="12005432"/>
                </a:lnTo>
                <a:lnTo>
                  <a:pt x="0" y="12005432"/>
                </a:lnTo>
                <a:lnTo>
                  <a:pt x="0" y="0"/>
                </a:lnTo>
                <a:close/>
              </a:path>
            </a:pathLst>
          </a:custGeom>
          <a:blipFill>
            <a:blip r:embed="rId2"/>
            <a:stretch>
              <a:fillRect t="-10328" b="-10328"/>
            </a:stretch>
          </a:blipFill>
        </p:spPr>
      </p:sp>
      <p:grpSp>
        <p:nvGrpSpPr>
          <p:cNvPr id="3" name="Group 3"/>
          <p:cNvGrpSpPr/>
          <p:nvPr/>
        </p:nvGrpSpPr>
        <p:grpSpPr>
          <a:xfrm>
            <a:off x="1797511" y="748302"/>
            <a:ext cx="12723704" cy="8843700"/>
            <a:chOff x="0" y="0"/>
            <a:chExt cx="3351099" cy="2329205"/>
          </a:xfrm>
        </p:grpSpPr>
        <p:sp>
          <p:nvSpPr>
            <p:cNvPr id="4" name="Freeform 4"/>
            <p:cNvSpPr/>
            <p:nvPr/>
          </p:nvSpPr>
          <p:spPr>
            <a:xfrm>
              <a:off x="0" y="0"/>
              <a:ext cx="3351099" cy="2329205"/>
            </a:xfrm>
            <a:custGeom>
              <a:avLst/>
              <a:gdLst/>
              <a:ahLst/>
              <a:cxnLst/>
              <a:rect l="l" t="t" r="r" b="b"/>
              <a:pathLst>
                <a:path w="3351099" h="2329205">
                  <a:moveTo>
                    <a:pt x="35899" y="0"/>
                  </a:moveTo>
                  <a:lnTo>
                    <a:pt x="3315200" y="0"/>
                  </a:lnTo>
                  <a:cubicBezTo>
                    <a:pt x="3335026" y="0"/>
                    <a:pt x="3351099" y="16073"/>
                    <a:pt x="3351099" y="35899"/>
                  </a:cubicBezTo>
                  <a:lnTo>
                    <a:pt x="3351099" y="2293306"/>
                  </a:lnTo>
                  <a:cubicBezTo>
                    <a:pt x="3351099" y="2313132"/>
                    <a:pt x="3335026" y="2329205"/>
                    <a:pt x="3315200" y="2329205"/>
                  </a:cubicBezTo>
                  <a:lnTo>
                    <a:pt x="35899" y="2329205"/>
                  </a:lnTo>
                  <a:cubicBezTo>
                    <a:pt x="16073" y="2329205"/>
                    <a:pt x="0" y="2313132"/>
                    <a:pt x="0" y="2293306"/>
                  </a:cubicBezTo>
                  <a:lnTo>
                    <a:pt x="0" y="35899"/>
                  </a:lnTo>
                  <a:cubicBezTo>
                    <a:pt x="0" y="16073"/>
                    <a:pt x="16073" y="0"/>
                    <a:pt x="35899" y="0"/>
                  </a:cubicBezTo>
                  <a:close/>
                </a:path>
              </a:pathLst>
            </a:custGeom>
            <a:gradFill rotWithShape="1">
              <a:gsLst>
                <a:gs pos="0">
                  <a:srgbClr val="2B69B4">
                    <a:alpha val="100000"/>
                  </a:srgbClr>
                </a:gs>
                <a:gs pos="50000">
                  <a:srgbClr val="4FB6E8">
                    <a:alpha val="100000"/>
                  </a:srgbClr>
                </a:gs>
                <a:gs pos="100000">
                  <a:srgbClr val="1C5396">
                    <a:alpha val="100000"/>
                  </a:srgbClr>
                </a:gs>
              </a:gsLst>
              <a:path path="circle">
                <a:fillToRect r="100000" b="100000"/>
              </a:path>
              <a:tileRect l="-100000" t="-100000"/>
            </a:gradFill>
            <a:ln w="57150" cap="rnd">
              <a:solidFill>
                <a:srgbClr val="FFFFFF"/>
              </a:solidFill>
              <a:prstDash val="solid"/>
              <a:round/>
            </a:ln>
          </p:spPr>
        </p:sp>
        <p:sp>
          <p:nvSpPr>
            <p:cNvPr id="5" name="TextBox 5"/>
            <p:cNvSpPr txBox="1"/>
            <p:nvPr/>
          </p:nvSpPr>
          <p:spPr>
            <a:xfrm>
              <a:off x="0" y="-95250"/>
              <a:ext cx="3351099" cy="2424455"/>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6" name="Group 6"/>
          <p:cNvGrpSpPr/>
          <p:nvPr/>
        </p:nvGrpSpPr>
        <p:grpSpPr>
          <a:xfrm>
            <a:off x="2183318" y="2795943"/>
            <a:ext cx="3331524" cy="860220"/>
            <a:chOff x="0" y="0"/>
            <a:chExt cx="877438" cy="226560"/>
          </a:xfrm>
        </p:grpSpPr>
        <p:sp>
          <p:nvSpPr>
            <p:cNvPr id="7" name="Freeform 7"/>
            <p:cNvSpPr/>
            <p:nvPr/>
          </p:nvSpPr>
          <p:spPr>
            <a:xfrm>
              <a:off x="0" y="0"/>
              <a:ext cx="877438" cy="226560"/>
            </a:xfrm>
            <a:custGeom>
              <a:avLst/>
              <a:gdLst/>
              <a:ahLst/>
              <a:cxnLst/>
              <a:rect l="l" t="t" r="r" b="b"/>
              <a:pathLst>
                <a:path w="877438" h="226560">
                  <a:moveTo>
                    <a:pt x="113280" y="0"/>
                  </a:moveTo>
                  <a:lnTo>
                    <a:pt x="764158" y="0"/>
                  </a:lnTo>
                  <a:cubicBezTo>
                    <a:pt x="794202" y="0"/>
                    <a:pt x="823015" y="11935"/>
                    <a:pt x="844259" y="33179"/>
                  </a:cubicBezTo>
                  <a:cubicBezTo>
                    <a:pt x="865504" y="54423"/>
                    <a:pt x="877438" y="83236"/>
                    <a:pt x="877438" y="113280"/>
                  </a:cubicBezTo>
                  <a:lnTo>
                    <a:pt x="877438" y="113280"/>
                  </a:lnTo>
                  <a:cubicBezTo>
                    <a:pt x="877438" y="175843"/>
                    <a:pt x="826721" y="226560"/>
                    <a:pt x="764158" y="226560"/>
                  </a:cubicBezTo>
                  <a:lnTo>
                    <a:pt x="113280" y="226560"/>
                  </a:lnTo>
                  <a:cubicBezTo>
                    <a:pt x="83236" y="226560"/>
                    <a:pt x="54423" y="214625"/>
                    <a:pt x="33179" y="193381"/>
                  </a:cubicBezTo>
                  <a:cubicBezTo>
                    <a:pt x="11935" y="172137"/>
                    <a:pt x="0" y="143324"/>
                    <a:pt x="0" y="113280"/>
                  </a:cubicBezTo>
                  <a:lnTo>
                    <a:pt x="0" y="113280"/>
                  </a:lnTo>
                  <a:cubicBezTo>
                    <a:pt x="0" y="83236"/>
                    <a:pt x="11935" y="54423"/>
                    <a:pt x="33179" y="33179"/>
                  </a:cubicBezTo>
                  <a:cubicBezTo>
                    <a:pt x="54423" y="11935"/>
                    <a:pt x="83236" y="0"/>
                    <a:pt x="11328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8" name="TextBox 8"/>
            <p:cNvSpPr txBox="1"/>
            <p:nvPr/>
          </p:nvSpPr>
          <p:spPr>
            <a:xfrm>
              <a:off x="0" y="-104775"/>
              <a:ext cx="877438" cy="331335"/>
            </a:xfrm>
            <a:prstGeom prst="rect">
              <a:avLst/>
            </a:prstGeom>
          </p:spPr>
          <p:txBody>
            <a:bodyPr lIns="50800" tIns="50800" rIns="50800" bIns="50800" rtlCol="0" anchor="ctr"/>
            <a:lstStyle/>
            <a:p>
              <a:pPr algn="ctr">
                <a:lnSpc>
                  <a:spcPts val="4354"/>
                </a:lnSpc>
              </a:pPr>
              <a:r>
                <a:rPr lang="en-US" sz="2688" b="1">
                  <a:solidFill>
                    <a:srgbClr val="910CEB"/>
                  </a:solidFill>
                  <a:latin typeface="Montserrat Bold"/>
                  <a:ea typeface="Montserrat Bold"/>
                  <a:cs typeface="Montserrat Bold"/>
                  <a:sym typeface="Montserrat Bold"/>
                </a:rPr>
                <a:t>RESULTADO</a:t>
              </a:r>
            </a:p>
          </p:txBody>
        </p:sp>
      </p:grpSp>
      <p:sp>
        <p:nvSpPr>
          <p:cNvPr id="9" name="Freeform 9"/>
          <p:cNvSpPr/>
          <p:nvPr/>
        </p:nvSpPr>
        <p:spPr>
          <a:xfrm>
            <a:off x="-3172252" y="304849"/>
            <a:ext cx="4969764" cy="2491094"/>
          </a:xfrm>
          <a:custGeom>
            <a:avLst/>
            <a:gdLst/>
            <a:ahLst/>
            <a:cxnLst/>
            <a:rect l="l" t="t" r="r" b="b"/>
            <a:pathLst>
              <a:path w="4969764" h="2491094">
                <a:moveTo>
                  <a:pt x="0" y="0"/>
                </a:moveTo>
                <a:lnTo>
                  <a:pt x="4969763" y="0"/>
                </a:lnTo>
                <a:lnTo>
                  <a:pt x="4969763" y="2491094"/>
                </a:lnTo>
                <a:lnTo>
                  <a:pt x="0" y="24910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1933224">
            <a:off x="17489566" y="3808613"/>
            <a:ext cx="1596869" cy="750528"/>
          </a:xfrm>
          <a:custGeom>
            <a:avLst/>
            <a:gdLst/>
            <a:ahLst/>
            <a:cxnLst/>
            <a:rect l="l" t="t" r="r" b="b"/>
            <a:pathLst>
              <a:path w="1596869" h="750528">
                <a:moveTo>
                  <a:pt x="0" y="0"/>
                </a:moveTo>
                <a:lnTo>
                  <a:pt x="1596868" y="0"/>
                </a:lnTo>
                <a:lnTo>
                  <a:pt x="1596868" y="750528"/>
                </a:lnTo>
                <a:lnTo>
                  <a:pt x="0" y="7505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1933224">
            <a:off x="17615322" y="6421021"/>
            <a:ext cx="1596869" cy="750528"/>
          </a:xfrm>
          <a:custGeom>
            <a:avLst/>
            <a:gdLst/>
            <a:ahLst/>
            <a:cxnLst/>
            <a:rect l="l" t="t" r="r" b="b"/>
            <a:pathLst>
              <a:path w="1596869" h="750528">
                <a:moveTo>
                  <a:pt x="0" y="0"/>
                </a:moveTo>
                <a:lnTo>
                  <a:pt x="1596868" y="0"/>
                </a:lnTo>
                <a:lnTo>
                  <a:pt x="1596868" y="750528"/>
                </a:lnTo>
                <a:lnTo>
                  <a:pt x="0" y="7505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0344063" y="3332625"/>
            <a:ext cx="3160743" cy="4503649"/>
          </a:xfrm>
          <a:custGeom>
            <a:avLst/>
            <a:gdLst/>
            <a:ahLst/>
            <a:cxnLst/>
            <a:rect l="l" t="t" r="r" b="b"/>
            <a:pathLst>
              <a:path w="3160743" h="4503649">
                <a:moveTo>
                  <a:pt x="0" y="0"/>
                </a:moveTo>
                <a:lnTo>
                  <a:pt x="3160743" y="0"/>
                </a:lnTo>
                <a:lnTo>
                  <a:pt x="3160743" y="4503649"/>
                </a:lnTo>
                <a:lnTo>
                  <a:pt x="0" y="45036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rot="2004932">
            <a:off x="11090792" y="570256"/>
            <a:ext cx="6032939" cy="2859362"/>
          </a:xfrm>
          <a:custGeom>
            <a:avLst/>
            <a:gdLst/>
            <a:ahLst/>
            <a:cxnLst/>
            <a:rect l="l" t="t" r="r" b="b"/>
            <a:pathLst>
              <a:path w="6032939" h="2859362">
                <a:moveTo>
                  <a:pt x="0" y="0"/>
                </a:moveTo>
                <a:lnTo>
                  <a:pt x="6032939" y="0"/>
                </a:lnTo>
                <a:lnTo>
                  <a:pt x="6032939" y="2859362"/>
                </a:lnTo>
                <a:lnTo>
                  <a:pt x="0" y="28593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2183318" y="4098152"/>
            <a:ext cx="8160745" cy="3095020"/>
          </a:xfrm>
          <a:prstGeom prst="rect">
            <a:avLst/>
          </a:prstGeom>
        </p:spPr>
        <p:txBody>
          <a:bodyPr lIns="0" tIns="0" rIns="0" bIns="0" rtlCol="0" anchor="t">
            <a:spAutoFit/>
          </a:bodyPr>
          <a:lstStyle/>
          <a:p>
            <a:pPr marL="730829" lvl="1" indent="-365414" algn="l">
              <a:lnSpc>
                <a:spcPts val="4908"/>
              </a:lnSpc>
              <a:buFont typeface="Arial"/>
              <a:buChar char="•"/>
            </a:pPr>
            <a:r>
              <a:rPr lang="en-US" sz="3385" b="1">
                <a:solidFill>
                  <a:srgbClr val="000000"/>
                </a:solidFill>
                <a:latin typeface="Montserrat Bold"/>
                <a:ea typeface="Montserrat Bold"/>
                <a:cs typeface="Montserrat Bold"/>
                <a:sym typeface="Montserrat Bold"/>
              </a:rPr>
              <a:t>bienvenido a la página wed de Hotel Transilvania </a:t>
            </a:r>
          </a:p>
          <a:p>
            <a:pPr marL="730829" lvl="1" indent="-365414" algn="l">
              <a:lnSpc>
                <a:spcPts val="4908"/>
              </a:lnSpc>
              <a:buFont typeface="Arial"/>
              <a:buChar char="•"/>
            </a:pPr>
            <a:r>
              <a:rPr lang="en-US" sz="3385" b="1">
                <a:solidFill>
                  <a:srgbClr val="000000"/>
                </a:solidFill>
                <a:latin typeface="Montserrat Bold"/>
                <a:ea typeface="Montserrat Bold"/>
                <a:cs typeface="Montserrat Bold"/>
                <a:sym typeface="Montserrat Bold"/>
              </a:rPr>
              <a:t>la llamada de nuestros asesores, vamos a confirmar los datos de tu reservación   : )</a:t>
            </a:r>
          </a:p>
        </p:txBody>
      </p:sp>
      <p:sp>
        <p:nvSpPr>
          <p:cNvPr id="15" name="Freeform 15"/>
          <p:cNvSpPr/>
          <p:nvPr/>
        </p:nvSpPr>
        <p:spPr>
          <a:xfrm rot="-9333925">
            <a:off x="321221" y="7788943"/>
            <a:ext cx="6032939" cy="2859362"/>
          </a:xfrm>
          <a:custGeom>
            <a:avLst/>
            <a:gdLst/>
            <a:ahLst/>
            <a:cxnLst/>
            <a:rect l="l" t="t" r="r" b="b"/>
            <a:pathLst>
              <a:path w="6032939" h="2859362">
                <a:moveTo>
                  <a:pt x="0" y="0"/>
                </a:moveTo>
                <a:lnTo>
                  <a:pt x="6032938" y="0"/>
                </a:lnTo>
                <a:lnTo>
                  <a:pt x="6032938" y="2859361"/>
                </a:lnTo>
                <a:lnTo>
                  <a:pt x="0" y="285936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a:off x="11149280" y="4197183"/>
            <a:ext cx="8567829" cy="7570845"/>
          </a:xfrm>
          <a:custGeom>
            <a:avLst/>
            <a:gdLst/>
            <a:ahLst/>
            <a:cxnLst/>
            <a:rect l="l" t="t" r="r" b="b"/>
            <a:pathLst>
              <a:path w="8567829" h="7570845">
                <a:moveTo>
                  <a:pt x="0" y="0"/>
                </a:moveTo>
                <a:lnTo>
                  <a:pt x="8567828" y="0"/>
                </a:lnTo>
                <a:lnTo>
                  <a:pt x="8567828" y="7570846"/>
                </a:lnTo>
                <a:lnTo>
                  <a:pt x="0" y="757084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7" name="Freeform 17"/>
          <p:cNvSpPr/>
          <p:nvPr/>
        </p:nvSpPr>
        <p:spPr>
          <a:xfrm>
            <a:off x="1028700" y="383157"/>
            <a:ext cx="3316483" cy="4825571"/>
          </a:xfrm>
          <a:custGeom>
            <a:avLst/>
            <a:gdLst/>
            <a:ahLst/>
            <a:cxnLst/>
            <a:rect l="l" t="t" r="r" b="b"/>
            <a:pathLst>
              <a:path w="3316483" h="4825571">
                <a:moveTo>
                  <a:pt x="0" y="0"/>
                </a:moveTo>
                <a:lnTo>
                  <a:pt x="3316483" y="0"/>
                </a:lnTo>
                <a:lnTo>
                  <a:pt x="3316483" y="4825571"/>
                </a:lnTo>
                <a:lnTo>
                  <a:pt x="0" y="482557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8" name="TextBox 18"/>
          <p:cNvSpPr txBox="1"/>
          <p:nvPr/>
        </p:nvSpPr>
        <p:spPr>
          <a:xfrm>
            <a:off x="5374508" y="1333344"/>
            <a:ext cx="7538983" cy="1152212"/>
          </a:xfrm>
          <a:prstGeom prst="rect">
            <a:avLst/>
          </a:prstGeom>
        </p:spPr>
        <p:txBody>
          <a:bodyPr lIns="0" tIns="0" rIns="0" bIns="0" rtlCol="0" anchor="t">
            <a:spAutoFit/>
          </a:bodyPr>
          <a:lstStyle/>
          <a:p>
            <a:pPr marL="0" lvl="0" indent="0" algn="l">
              <a:lnSpc>
                <a:spcPts val="8942"/>
              </a:lnSpc>
              <a:spcBef>
                <a:spcPct val="0"/>
              </a:spcBef>
            </a:pPr>
            <a:r>
              <a:rPr lang="en-US" sz="6387" b="1">
                <a:solidFill>
                  <a:srgbClr val="000000"/>
                </a:solidFill>
                <a:latin typeface="Poppins Bold"/>
                <a:ea typeface="Poppins Bold"/>
                <a:cs typeface="Poppins Bold"/>
                <a:sym typeface="Poppins Bold"/>
              </a:rPr>
              <a:t>INICIO Y FINAL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0989" y="-85003"/>
            <a:ext cx="20330497" cy="12005431"/>
          </a:xfrm>
          <a:custGeom>
            <a:avLst/>
            <a:gdLst/>
            <a:ahLst/>
            <a:cxnLst/>
            <a:rect l="l" t="t" r="r" b="b"/>
            <a:pathLst>
              <a:path w="20330497" h="12005431">
                <a:moveTo>
                  <a:pt x="0" y="0"/>
                </a:moveTo>
                <a:lnTo>
                  <a:pt x="20330497" y="0"/>
                </a:lnTo>
                <a:lnTo>
                  <a:pt x="20330497" y="12005432"/>
                </a:lnTo>
                <a:lnTo>
                  <a:pt x="0" y="12005432"/>
                </a:lnTo>
                <a:lnTo>
                  <a:pt x="0" y="0"/>
                </a:lnTo>
                <a:close/>
              </a:path>
            </a:pathLst>
          </a:custGeom>
          <a:blipFill>
            <a:blip r:embed="rId2"/>
            <a:stretch>
              <a:fillRect t="-10328" b="-10328"/>
            </a:stretch>
          </a:blipFill>
        </p:spPr>
      </p:sp>
      <p:grpSp>
        <p:nvGrpSpPr>
          <p:cNvPr id="3" name="Group 3"/>
          <p:cNvGrpSpPr/>
          <p:nvPr/>
        </p:nvGrpSpPr>
        <p:grpSpPr>
          <a:xfrm>
            <a:off x="2355487" y="1214848"/>
            <a:ext cx="7111403" cy="2871724"/>
            <a:chOff x="0" y="0"/>
            <a:chExt cx="2103238" cy="849329"/>
          </a:xfrm>
        </p:grpSpPr>
        <p:sp>
          <p:nvSpPr>
            <p:cNvPr id="4" name="Freeform 4"/>
            <p:cNvSpPr/>
            <p:nvPr/>
          </p:nvSpPr>
          <p:spPr>
            <a:xfrm>
              <a:off x="0" y="0"/>
              <a:ext cx="2103238" cy="849329"/>
            </a:xfrm>
            <a:custGeom>
              <a:avLst/>
              <a:gdLst/>
              <a:ahLst/>
              <a:cxnLst/>
              <a:rect l="l" t="t" r="r" b="b"/>
              <a:pathLst>
                <a:path w="2103238" h="849329">
                  <a:moveTo>
                    <a:pt x="64231" y="0"/>
                  </a:moveTo>
                  <a:lnTo>
                    <a:pt x="2039007" y="0"/>
                  </a:lnTo>
                  <a:cubicBezTo>
                    <a:pt x="2056042" y="0"/>
                    <a:pt x="2072379" y="6767"/>
                    <a:pt x="2084425" y="18813"/>
                  </a:cubicBezTo>
                  <a:cubicBezTo>
                    <a:pt x="2096470" y="30859"/>
                    <a:pt x="2103238" y="47196"/>
                    <a:pt x="2103238" y="64231"/>
                  </a:cubicBezTo>
                  <a:lnTo>
                    <a:pt x="2103238" y="785098"/>
                  </a:lnTo>
                  <a:cubicBezTo>
                    <a:pt x="2103238" y="820571"/>
                    <a:pt x="2074481" y="849329"/>
                    <a:pt x="2039007" y="849329"/>
                  </a:cubicBezTo>
                  <a:lnTo>
                    <a:pt x="64231" y="849329"/>
                  </a:lnTo>
                  <a:cubicBezTo>
                    <a:pt x="28757" y="849329"/>
                    <a:pt x="0" y="820571"/>
                    <a:pt x="0" y="785098"/>
                  </a:cubicBezTo>
                  <a:lnTo>
                    <a:pt x="0" y="64231"/>
                  </a:lnTo>
                  <a:cubicBezTo>
                    <a:pt x="0" y="28757"/>
                    <a:pt x="28757" y="0"/>
                    <a:pt x="64231"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5" name="TextBox 5"/>
            <p:cNvSpPr txBox="1"/>
            <p:nvPr/>
          </p:nvSpPr>
          <p:spPr>
            <a:xfrm>
              <a:off x="0" y="-95250"/>
              <a:ext cx="2103238" cy="944579"/>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6" name="Group 6"/>
          <p:cNvGrpSpPr/>
          <p:nvPr/>
        </p:nvGrpSpPr>
        <p:grpSpPr>
          <a:xfrm>
            <a:off x="10022475" y="2479510"/>
            <a:ext cx="6702892" cy="7544008"/>
            <a:chOff x="0" y="0"/>
            <a:chExt cx="1874782" cy="2110040"/>
          </a:xfrm>
        </p:grpSpPr>
        <p:sp>
          <p:nvSpPr>
            <p:cNvPr id="7" name="Freeform 7"/>
            <p:cNvSpPr/>
            <p:nvPr/>
          </p:nvSpPr>
          <p:spPr>
            <a:xfrm>
              <a:off x="0" y="0"/>
              <a:ext cx="1874782" cy="2110040"/>
            </a:xfrm>
            <a:custGeom>
              <a:avLst/>
              <a:gdLst/>
              <a:ahLst/>
              <a:cxnLst/>
              <a:rect l="l" t="t" r="r" b="b"/>
              <a:pathLst>
                <a:path w="1874782" h="2110040">
                  <a:moveTo>
                    <a:pt x="68146" y="0"/>
                  </a:moveTo>
                  <a:lnTo>
                    <a:pt x="1806636" y="0"/>
                  </a:lnTo>
                  <a:cubicBezTo>
                    <a:pt x="1824710" y="0"/>
                    <a:pt x="1842043" y="7180"/>
                    <a:pt x="1854822" y="19959"/>
                  </a:cubicBezTo>
                  <a:cubicBezTo>
                    <a:pt x="1867602" y="32739"/>
                    <a:pt x="1874782" y="50072"/>
                    <a:pt x="1874782" y="68146"/>
                  </a:cubicBezTo>
                  <a:lnTo>
                    <a:pt x="1874782" y="2041894"/>
                  </a:lnTo>
                  <a:cubicBezTo>
                    <a:pt x="1874782" y="2079530"/>
                    <a:pt x="1844272" y="2110040"/>
                    <a:pt x="1806636" y="2110040"/>
                  </a:cubicBezTo>
                  <a:lnTo>
                    <a:pt x="68146" y="2110040"/>
                  </a:lnTo>
                  <a:cubicBezTo>
                    <a:pt x="50072" y="2110040"/>
                    <a:pt x="32739" y="2102860"/>
                    <a:pt x="19959" y="2090081"/>
                  </a:cubicBezTo>
                  <a:cubicBezTo>
                    <a:pt x="7180" y="2077301"/>
                    <a:pt x="0" y="2059968"/>
                    <a:pt x="0" y="2041894"/>
                  </a:cubicBezTo>
                  <a:lnTo>
                    <a:pt x="0" y="68146"/>
                  </a:lnTo>
                  <a:cubicBezTo>
                    <a:pt x="0" y="30510"/>
                    <a:pt x="30510" y="0"/>
                    <a:pt x="68146" y="0"/>
                  </a:cubicBezTo>
                  <a:close/>
                </a:path>
              </a:pathLst>
            </a:custGeom>
            <a:solidFill>
              <a:srgbClr val="8E9FA1"/>
            </a:solidFill>
            <a:ln w="57150" cap="rnd">
              <a:solidFill>
                <a:srgbClr val="FFFFFF"/>
              </a:solidFill>
              <a:prstDash val="solid"/>
              <a:round/>
            </a:ln>
          </p:spPr>
        </p:sp>
        <p:sp>
          <p:nvSpPr>
            <p:cNvPr id="8" name="TextBox 8"/>
            <p:cNvSpPr txBox="1"/>
            <p:nvPr/>
          </p:nvSpPr>
          <p:spPr>
            <a:xfrm>
              <a:off x="0" y="-95250"/>
              <a:ext cx="1874782" cy="2205290"/>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9" name="Group 9"/>
          <p:cNvGrpSpPr/>
          <p:nvPr/>
        </p:nvGrpSpPr>
        <p:grpSpPr>
          <a:xfrm>
            <a:off x="12498053" y="608021"/>
            <a:ext cx="1751736" cy="1871489"/>
            <a:chOff x="0" y="0"/>
            <a:chExt cx="812800" cy="868365"/>
          </a:xfrm>
        </p:grpSpPr>
        <p:sp>
          <p:nvSpPr>
            <p:cNvPr id="10" name="Freeform 10"/>
            <p:cNvSpPr/>
            <p:nvPr/>
          </p:nvSpPr>
          <p:spPr>
            <a:xfrm>
              <a:off x="0" y="0"/>
              <a:ext cx="812800" cy="868365"/>
            </a:xfrm>
            <a:custGeom>
              <a:avLst/>
              <a:gdLst/>
              <a:ahLst/>
              <a:cxnLst/>
              <a:rect l="l" t="t" r="r" b="b"/>
              <a:pathLst>
                <a:path w="812800" h="868365">
                  <a:moveTo>
                    <a:pt x="406400" y="0"/>
                  </a:moveTo>
                  <a:cubicBezTo>
                    <a:pt x="181951" y="0"/>
                    <a:pt x="0" y="194390"/>
                    <a:pt x="0" y="434183"/>
                  </a:cubicBezTo>
                  <a:cubicBezTo>
                    <a:pt x="0" y="673975"/>
                    <a:pt x="181951" y="868365"/>
                    <a:pt x="406400" y="868365"/>
                  </a:cubicBezTo>
                  <a:cubicBezTo>
                    <a:pt x="630849" y="868365"/>
                    <a:pt x="812800" y="673975"/>
                    <a:pt x="812800" y="434183"/>
                  </a:cubicBezTo>
                  <a:cubicBezTo>
                    <a:pt x="812800" y="194390"/>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11" name="TextBox 11"/>
            <p:cNvSpPr txBox="1"/>
            <p:nvPr/>
          </p:nvSpPr>
          <p:spPr>
            <a:xfrm>
              <a:off x="76200" y="-61466"/>
              <a:ext cx="660400" cy="848422"/>
            </a:xfrm>
            <a:prstGeom prst="rect">
              <a:avLst/>
            </a:prstGeom>
          </p:spPr>
          <p:txBody>
            <a:bodyPr lIns="50800" tIns="50800" rIns="50800" bIns="50800" rtlCol="0" anchor="ctr"/>
            <a:lstStyle/>
            <a:p>
              <a:pPr marL="0" lvl="0" indent="0" algn="ctr">
                <a:lnSpc>
                  <a:spcPts val="7262"/>
                </a:lnSpc>
                <a:spcBef>
                  <a:spcPct val="0"/>
                </a:spcBef>
              </a:pPr>
              <a:r>
                <a:rPr lang="en-US" sz="5187" b="1" u="none" strike="noStrike">
                  <a:solidFill>
                    <a:srgbClr val="FFFFFF"/>
                  </a:solidFill>
                  <a:latin typeface="Poppins Bold"/>
                  <a:ea typeface="Poppins Bold"/>
                  <a:cs typeface="Poppins Bold"/>
                  <a:sym typeface="Poppins Bold"/>
                </a:rPr>
                <a:t>03</a:t>
              </a:r>
            </a:p>
          </p:txBody>
        </p:sp>
      </p:grpSp>
      <p:sp>
        <p:nvSpPr>
          <p:cNvPr id="12" name="Freeform 12"/>
          <p:cNvSpPr/>
          <p:nvPr/>
        </p:nvSpPr>
        <p:spPr>
          <a:xfrm>
            <a:off x="507568" y="593310"/>
            <a:ext cx="3695839" cy="4114800"/>
          </a:xfrm>
          <a:custGeom>
            <a:avLst/>
            <a:gdLst/>
            <a:ahLst/>
            <a:cxnLst/>
            <a:rect l="l" t="t" r="r" b="b"/>
            <a:pathLst>
              <a:path w="3695839" h="4114800">
                <a:moveTo>
                  <a:pt x="0" y="0"/>
                </a:moveTo>
                <a:lnTo>
                  <a:pt x="3695838" y="0"/>
                </a:lnTo>
                <a:lnTo>
                  <a:pt x="369583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4667967" y="494767"/>
            <a:ext cx="3620033" cy="3620033"/>
          </a:xfrm>
          <a:custGeom>
            <a:avLst/>
            <a:gdLst/>
            <a:ahLst/>
            <a:cxnLst/>
            <a:rect l="l" t="t" r="r" b="b"/>
            <a:pathLst>
              <a:path w="3620033" h="3620033">
                <a:moveTo>
                  <a:pt x="0" y="0"/>
                </a:moveTo>
                <a:lnTo>
                  <a:pt x="3620033" y="0"/>
                </a:lnTo>
                <a:lnTo>
                  <a:pt x="3620033" y="3620033"/>
                </a:lnTo>
                <a:lnTo>
                  <a:pt x="0" y="36200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887739" y="9191286"/>
            <a:ext cx="3243226" cy="3457319"/>
          </a:xfrm>
          <a:custGeom>
            <a:avLst/>
            <a:gdLst/>
            <a:ahLst/>
            <a:cxnLst/>
            <a:rect l="l" t="t" r="r" b="b"/>
            <a:pathLst>
              <a:path w="3243226" h="3457319">
                <a:moveTo>
                  <a:pt x="0" y="0"/>
                </a:moveTo>
                <a:lnTo>
                  <a:pt x="3243226" y="0"/>
                </a:lnTo>
                <a:lnTo>
                  <a:pt x="3243226" y="3457319"/>
                </a:lnTo>
                <a:lnTo>
                  <a:pt x="0" y="34573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1176761" y="5241510"/>
            <a:ext cx="9468853" cy="2797250"/>
          </a:xfrm>
          <a:custGeom>
            <a:avLst/>
            <a:gdLst/>
            <a:ahLst/>
            <a:cxnLst/>
            <a:rect l="l" t="t" r="r" b="b"/>
            <a:pathLst>
              <a:path w="9468853" h="2797250">
                <a:moveTo>
                  <a:pt x="0" y="0"/>
                </a:moveTo>
                <a:lnTo>
                  <a:pt x="9468854" y="0"/>
                </a:lnTo>
                <a:lnTo>
                  <a:pt x="9468854" y="2797251"/>
                </a:lnTo>
                <a:lnTo>
                  <a:pt x="0" y="2797251"/>
                </a:lnTo>
                <a:lnTo>
                  <a:pt x="0" y="0"/>
                </a:lnTo>
                <a:close/>
              </a:path>
            </a:pathLst>
          </a:custGeom>
          <a:blipFill>
            <a:blip r:embed="rId9"/>
            <a:stretch>
              <a:fillRect/>
            </a:stretch>
          </a:blipFill>
          <a:ln w="38100" cap="sq">
            <a:solidFill>
              <a:srgbClr val="8C52FF"/>
            </a:solidFill>
            <a:prstDash val="solid"/>
            <a:miter/>
          </a:ln>
        </p:spPr>
      </p:sp>
      <p:sp>
        <p:nvSpPr>
          <p:cNvPr id="16" name="Freeform 16"/>
          <p:cNvSpPr/>
          <p:nvPr/>
        </p:nvSpPr>
        <p:spPr>
          <a:xfrm>
            <a:off x="4283808" y="494767"/>
            <a:ext cx="7795145" cy="1955873"/>
          </a:xfrm>
          <a:custGeom>
            <a:avLst/>
            <a:gdLst/>
            <a:ahLst/>
            <a:cxnLst/>
            <a:rect l="l" t="t" r="r" b="b"/>
            <a:pathLst>
              <a:path w="7795145" h="1955873">
                <a:moveTo>
                  <a:pt x="0" y="0"/>
                </a:moveTo>
                <a:lnTo>
                  <a:pt x="7795145" y="0"/>
                </a:lnTo>
                <a:lnTo>
                  <a:pt x="7795145" y="1955873"/>
                </a:lnTo>
                <a:lnTo>
                  <a:pt x="0" y="19558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a:off x="14667967" y="6985245"/>
            <a:ext cx="4993097" cy="4412082"/>
          </a:xfrm>
          <a:custGeom>
            <a:avLst/>
            <a:gdLst/>
            <a:ahLst/>
            <a:cxnLst/>
            <a:rect l="l" t="t" r="r" b="b"/>
            <a:pathLst>
              <a:path w="4993097" h="4412082">
                <a:moveTo>
                  <a:pt x="0" y="0"/>
                </a:moveTo>
                <a:lnTo>
                  <a:pt x="4993097" y="0"/>
                </a:lnTo>
                <a:lnTo>
                  <a:pt x="4993097" y="4412082"/>
                </a:lnTo>
                <a:lnTo>
                  <a:pt x="0" y="441208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TextBox 18"/>
          <p:cNvSpPr txBox="1"/>
          <p:nvPr/>
        </p:nvSpPr>
        <p:spPr>
          <a:xfrm>
            <a:off x="4283808" y="1426680"/>
            <a:ext cx="4967026" cy="1819909"/>
          </a:xfrm>
          <a:prstGeom prst="rect">
            <a:avLst/>
          </a:prstGeom>
        </p:spPr>
        <p:txBody>
          <a:bodyPr lIns="0" tIns="0" rIns="0" bIns="0" rtlCol="0" anchor="t">
            <a:spAutoFit/>
          </a:bodyPr>
          <a:lstStyle/>
          <a:p>
            <a:pPr marL="0" lvl="0" indent="0" algn="l">
              <a:lnSpc>
                <a:spcPts val="14140"/>
              </a:lnSpc>
              <a:spcBef>
                <a:spcPct val="0"/>
              </a:spcBef>
            </a:pPr>
            <a:r>
              <a:rPr lang="en-US" sz="10100" b="1">
                <a:solidFill>
                  <a:srgbClr val="FFFFFF"/>
                </a:solidFill>
                <a:latin typeface="Poppins Bold"/>
                <a:ea typeface="Poppins Bold"/>
                <a:cs typeface="Poppins Bold"/>
                <a:sym typeface="Poppins Bold"/>
              </a:rPr>
              <a:t>PILAS</a:t>
            </a:r>
          </a:p>
        </p:txBody>
      </p:sp>
      <p:sp>
        <p:nvSpPr>
          <p:cNvPr id="19" name="TextBox 19"/>
          <p:cNvSpPr txBox="1"/>
          <p:nvPr/>
        </p:nvSpPr>
        <p:spPr>
          <a:xfrm>
            <a:off x="10626108" y="2805900"/>
            <a:ext cx="5495626" cy="6835655"/>
          </a:xfrm>
          <a:prstGeom prst="rect">
            <a:avLst/>
          </a:prstGeom>
        </p:spPr>
        <p:txBody>
          <a:bodyPr lIns="0" tIns="0" rIns="0" bIns="0" rtlCol="0" anchor="t">
            <a:spAutoFit/>
          </a:bodyPr>
          <a:lstStyle/>
          <a:p>
            <a:pPr algn="ctr">
              <a:lnSpc>
                <a:spcPts val="3630"/>
              </a:lnSpc>
            </a:pPr>
            <a:r>
              <a:rPr lang="en-US" sz="2503" b="1">
                <a:solidFill>
                  <a:srgbClr val="CFBDFF"/>
                </a:solidFill>
                <a:latin typeface="Montserrat Bold"/>
                <a:ea typeface="Montserrat Bold"/>
                <a:cs typeface="Montserrat Bold"/>
                <a:sym typeface="Montserrat Bold"/>
              </a:rPr>
              <a:t>Forma de orden LIFO</a:t>
            </a:r>
            <a:r>
              <a:rPr lang="en-US" sz="2503" b="1">
                <a:solidFill>
                  <a:srgbClr val="122026"/>
                </a:solidFill>
                <a:latin typeface="Montserrat Bold"/>
                <a:ea typeface="Montserrat Bold"/>
                <a:cs typeface="Montserrat Bold"/>
                <a:sym typeface="Montserrat Bold"/>
              </a:rPr>
              <a:t>: Último dato en ser agregado, primero en ser expulsado</a:t>
            </a:r>
          </a:p>
          <a:p>
            <a:pPr algn="ctr">
              <a:lnSpc>
                <a:spcPts val="3630"/>
              </a:lnSpc>
            </a:pPr>
            <a:r>
              <a:rPr lang="en-US" sz="2503" b="1">
                <a:solidFill>
                  <a:srgbClr val="122026"/>
                </a:solidFill>
                <a:latin typeface="Montserrat Bold"/>
                <a:ea typeface="Montserrat Bold"/>
                <a:cs typeface="Montserrat Bold"/>
                <a:sym typeface="Montserrat Bold"/>
              </a:rPr>
              <a:t>└┈ Implementado en nuestro código como forma de ejemplificar cómo cada vez se van agregando diferentes personas a la lista de reservaciones y el sistema arrojará el último en ser agregado al usuario.</a:t>
            </a:r>
          </a:p>
          <a:p>
            <a:pPr algn="ctr">
              <a:lnSpc>
                <a:spcPts val="3630"/>
              </a:lnSpc>
            </a:pPr>
            <a:r>
              <a:rPr lang="en-US" sz="2503" b="1">
                <a:solidFill>
                  <a:srgbClr val="CFBDFF"/>
                </a:solidFill>
                <a:latin typeface="Montserrat Bold"/>
                <a:ea typeface="Montserrat Bold"/>
                <a:cs typeface="Montserrat Bold"/>
                <a:sym typeface="Montserrat Bold"/>
              </a:rPr>
              <a:t>array_push</a:t>
            </a:r>
            <a:r>
              <a:rPr lang="en-US" sz="2503" b="1">
                <a:solidFill>
                  <a:srgbClr val="122026"/>
                </a:solidFill>
                <a:latin typeface="Montserrat Bold"/>
                <a:ea typeface="Montserrat Bold"/>
                <a:cs typeface="Montserrat Bold"/>
                <a:sym typeface="Montserrat Bold"/>
              </a:rPr>
              <a:t> = Agregar elementos</a:t>
            </a:r>
          </a:p>
          <a:p>
            <a:pPr marL="0" lvl="1" indent="0" algn="ctr">
              <a:lnSpc>
                <a:spcPts val="3630"/>
              </a:lnSpc>
              <a:spcBef>
                <a:spcPct val="0"/>
              </a:spcBef>
            </a:pPr>
            <a:r>
              <a:rPr lang="en-US" sz="2503" b="1">
                <a:solidFill>
                  <a:srgbClr val="CFBDFF"/>
                </a:solidFill>
                <a:latin typeface="Montserrat Bold"/>
                <a:ea typeface="Montserrat Bold"/>
                <a:cs typeface="Montserrat Bold"/>
                <a:sym typeface="Montserrat Bold"/>
              </a:rPr>
              <a:t>array_pop</a:t>
            </a:r>
            <a:r>
              <a:rPr lang="en-US" sz="2503" b="1">
                <a:solidFill>
                  <a:srgbClr val="122026"/>
                </a:solidFill>
                <a:latin typeface="Montserrat Bold"/>
                <a:ea typeface="Montserrat Bold"/>
                <a:cs typeface="Montserrat Bold"/>
                <a:sym typeface="Montserrat Bold"/>
              </a:rPr>
              <a:t> = Eliminar todos los elementos exceptuando el último</a:t>
            </a:r>
          </a:p>
        </p:txBody>
      </p:sp>
      <p:sp>
        <p:nvSpPr>
          <p:cNvPr id="20" name="Freeform 20"/>
          <p:cNvSpPr/>
          <p:nvPr/>
        </p:nvSpPr>
        <p:spPr>
          <a:xfrm>
            <a:off x="-1467848" y="6640136"/>
            <a:ext cx="4993097" cy="4412082"/>
          </a:xfrm>
          <a:custGeom>
            <a:avLst/>
            <a:gdLst/>
            <a:ahLst/>
            <a:cxnLst/>
            <a:rect l="l" t="t" r="r" b="b"/>
            <a:pathLst>
              <a:path w="4993097" h="4412082">
                <a:moveTo>
                  <a:pt x="0" y="0"/>
                </a:moveTo>
                <a:lnTo>
                  <a:pt x="4993096" y="0"/>
                </a:lnTo>
                <a:lnTo>
                  <a:pt x="4993096" y="4412081"/>
                </a:lnTo>
                <a:lnTo>
                  <a:pt x="0" y="441208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0989" y="-85003"/>
            <a:ext cx="20330497" cy="12005431"/>
          </a:xfrm>
          <a:custGeom>
            <a:avLst/>
            <a:gdLst/>
            <a:ahLst/>
            <a:cxnLst/>
            <a:rect l="l" t="t" r="r" b="b"/>
            <a:pathLst>
              <a:path w="20330497" h="12005431">
                <a:moveTo>
                  <a:pt x="0" y="0"/>
                </a:moveTo>
                <a:lnTo>
                  <a:pt x="20330497" y="0"/>
                </a:lnTo>
                <a:lnTo>
                  <a:pt x="20330497" y="12005432"/>
                </a:lnTo>
                <a:lnTo>
                  <a:pt x="0" y="12005432"/>
                </a:lnTo>
                <a:lnTo>
                  <a:pt x="0" y="0"/>
                </a:lnTo>
                <a:close/>
              </a:path>
            </a:pathLst>
          </a:custGeom>
          <a:blipFill>
            <a:blip r:embed="rId2"/>
            <a:stretch>
              <a:fillRect t="-10328" b="-10328"/>
            </a:stretch>
          </a:blipFill>
        </p:spPr>
      </p:sp>
      <p:grpSp>
        <p:nvGrpSpPr>
          <p:cNvPr id="3" name="Group 3"/>
          <p:cNvGrpSpPr/>
          <p:nvPr/>
        </p:nvGrpSpPr>
        <p:grpSpPr>
          <a:xfrm>
            <a:off x="2355487" y="1214848"/>
            <a:ext cx="9171077" cy="2752778"/>
            <a:chOff x="0" y="0"/>
            <a:chExt cx="2712398" cy="814150"/>
          </a:xfrm>
        </p:grpSpPr>
        <p:sp>
          <p:nvSpPr>
            <p:cNvPr id="4" name="Freeform 4"/>
            <p:cNvSpPr/>
            <p:nvPr/>
          </p:nvSpPr>
          <p:spPr>
            <a:xfrm>
              <a:off x="0" y="0"/>
              <a:ext cx="2712398" cy="814150"/>
            </a:xfrm>
            <a:custGeom>
              <a:avLst/>
              <a:gdLst/>
              <a:ahLst/>
              <a:cxnLst/>
              <a:rect l="l" t="t" r="r" b="b"/>
              <a:pathLst>
                <a:path w="2712398" h="814150">
                  <a:moveTo>
                    <a:pt x="49806" y="0"/>
                  </a:moveTo>
                  <a:lnTo>
                    <a:pt x="2662592" y="0"/>
                  </a:lnTo>
                  <a:cubicBezTo>
                    <a:pt x="2690099" y="0"/>
                    <a:pt x="2712398" y="22299"/>
                    <a:pt x="2712398" y="49806"/>
                  </a:cubicBezTo>
                  <a:lnTo>
                    <a:pt x="2712398" y="764344"/>
                  </a:lnTo>
                  <a:cubicBezTo>
                    <a:pt x="2712398" y="791851"/>
                    <a:pt x="2690099" y="814150"/>
                    <a:pt x="2662592" y="814150"/>
                  </a:cubicBezTo>
                  <a:lnTo>
                    <a:pt x="49806" y="814150"/>
                  </a:lnTo>
                  <a:cubicBezTo>
                    <a:pt x="22299" y="814150"/>
                    <a:pt x="0" y="791851"/>
                    <a:pt x="0" y="764344"/>
                  </a:cubicBezTo>
                  <a:lnTo>
                    <a:pt x="0" y="49806"/>
                  </a:lnTo>
                  <a:cubicBezTo>
                    <a:pt x="0" y="22299"/>
                    <a:pt x="22299" y="0"/>
                    <a:pt x="49806"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5" name="TextBox 5"/>
            <p:cNvSpPr txBox="1"/>
            <p:nvPr/>
          </p:nvSpPr>
          <p:spPr>
            <a:xfrm>
              <a:off x="0" y="-95250"/>
              <a:ext cx="2712398" cy="909400"/>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6" name="Group 6"/>
          <p:cNvGrpSpPr/>
          <p:nvPr/>
        </p:nvGrpSpPr>
        <p:grpSpPr>
          <a:xfrm>
            <a:off x="3886273" y="5154235"/>
            <a:ext cx="6702892" cy="3383382"/>
            <a:chOff x="0" y="0"/>
            <a:chExt cx="1874782" cy="946324"/>
          </a:xfrm>
        </p:grpSpPr>
        <p:sp>
          <p:nvSpPr>
            <p:cNvPr id="7" name="Freeform 7"/>
            <p:cNvSpPr/>
            <p:nvPr/>
          </p:nvSpPr>
          <p:spPr>
            <a:xfrm>
              <a:off x="0" y="0"/>
              <a:ext cx="1874782" cy="946324"/>
            </a:xfrm>
            <a:custGeom>
              <a:avLst/>
              <a:gdLst/>
              <a:ahLst/>
              <a:cxnLst/>
              <a:rect l="l" t="t" r="r" b="b"/>
              <a:pathLst>
                <a:path w="1874782" h="946324">
                  <a:moveTo>
                    <a:pt x="68146" y="0"/>
                  </a:moveTo>
                  <a:lnTo>
                    <a:pt x="1806636" y="0"/>
                  </a:lnTo>
                  <a:cubicBezTo>
                    <a:pt x="1824710" y="0"/>
                    <a:pt x="1842043" y="7180"/>
                    <a:pt x="1854822" y="19959"/>
                  </a:cubicBezTo>
                  <a:cubicBezTo>
                    <a:pt x="1867602" y="32739"/>
                    <a:pt x="1874782" y="50072"/>
                    <a:pt x="1874782" y="68146"/>
                  </a:cubicBezTo>
                  <a:lnTo>
                    <a:pt x="1874782" y="878178"/>
                  </a:lnTo>
                  <a:cubicBezTo>
                    <a:pt x="1874782" y="896251"/>
                    <a:pt x="1867602" y="913584"/>
                    <a:pt x="1854822" y="926364"/>
                  </a:cubicBezTo>
                  <a:cubicBezTo>
                    <a:pt x="1842043" y="939144"/>
                    <a:pt x="1824710" y="946324"/>
                    <a:pt x="1806636" y="946324"/>
                  </a:cubicBezTo>
                  <a:lnTo>
                    <a:pt x="68146" y="946324"/>
                  </a:lnTo>
                  <a:cubicBezTo>
                    <a:pt x="30510" y="946324"/>
                    <a:pt x="0" y="915814"/>
                    <a:pt x="0" y="878178"/>
                  </a:cubicBezTo>
                  <a:lnTo>
                    <a:pt x="0" y="68146"/>
                  </a:lnTo>
                  <a:cubicBezTo>
                    <a:pt x="0" y="30510"/>
                    <a:pt x="30510" y="0"/>
                    <a:pt x="68146"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8" name="TextBox 8"/>
            <p:cNvSpPr txBox="1"/>
            <p:nvPr/>
          </p:nvSpPr>
          <p:spPr>
            <a:xfrm>
              <a:off x="0" y="-95250"/>
              <a:ext cx="1874782" cy="1041574"/>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9" name="Group 9"/>
          <p:cNvGrpSpPr/>
          <p:nvPr/>
        </p:nvGrpSpPr>
        <p:grpSpPr>
          <a:xfrm>
            <a:off x="6361851" y="8103226"/>
            <a:ext cx="1751736" cy="1871489"/>
            <a:chOff x="0" y="0"/>
            <a:chExt cx="812800" cy="868365"/>
          </a:xfrm>
        </p:grpSpPr>
        <p:sp>
          <p:nvSpPr>
            <p:cNvPr id="10" name="Freeform 10"/>
            <p:cNvSpPr/>
            <p:nvPr/>
          </p:nvSpPr>
          <p:spPr>
            <a:xfrm>
              <a:off x="0" y="0"/>
              <a:ext cx="812800" cy="868365"/>
            </a:xfrm>
            <a:custGeom>
              <a:avLst/>
              <a:gdLst/>
              <a:ahLst/>
              <a:cxnLst/>
              <a:rect l="l" t="t" r="r" b="b"/>
              <a:pathLst>
                <a:path w="812800" h="868365">
                  <a:moveTo>
                    <a:pt x="406400" y="0"/>
                  </a:moveTo>
                  <a:cubicBezTo>
                    <a:pt x="181951" y="0"/>
                    <a:pt x="0" y="194390"/>
                    <a:pt x="0" y="434183"/>
                  </a:cubicBezTo>
                  <a:cubicBezTo>
                    <a:pt x="0" y="673975"/>
                    <a:pt x="181951" y="868365"/>
                    <a:pt x="406400" y="868365"/>
                  </a:cubicBezTo>
                  <a:cubicBezTo>
                    <a:pt x="630849" y="868365"/>
                    <a:pt x="812800" y="673975"/>
                    <a:pt x="812800" y="434183"/>
                  </a:cubicBezTo>
                  <a:cubicBezTo>
                    <a:pt x="812800" y="194390"/>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11" name="TextBox 11"/>
            <p:cNvSpPr txBox="1"/>
            <p:nvPr/>
          </p:nvSpPr>
          <p:spPr>
            <a:xfrm>
              <a:off x="76200" y="-61466"/>
              <a:ext cx="660400" cy="848422"/>
            </a:xfrm>
            <a:prstGeom prst="rect">
              <a:avLst/>
            </a:prstGeom>
          </p:spPr>
          <p:txBody>
            <a:bodyPr lIns="50800" tIns="50800" rIns="50800" bIns="50800" rtlCol="0" anchor="ctr"/>
            <a:lstStyle/>
            <a:p>
              <a:pPr marL="0" lvl="0" indent="0" algn="ctr">
                <a:lnSpc>
                  <a:spcPts val="7262"/>
                </a:lnSpc>
                <a:spcBef>
                  <a:spcPct val="0"/>
                </a:spcBef>
              </a:pPr>
              <a:r>
                <a:rPr lang="en-US" sz="5187" b="1" u="none" strike="noStrike">
                  <a:solidFill>
                    <a:srgbClr val="FFFFFF"/>
                  </a:solidFill>
                  <a:latin typeface="Poppins Bold"/>
                  <a:ea typeface="Poppins Bold"/>
                  <a:cs typeface="Poppins Bold"/>
                  <a:sym typeface="Poppins Bold"/>
                </a:rPr>
                <a:t>03</a:t>
              </a:r>
            </a:p>
          </p:txBody>
        </p:sp>
      </p:grpSp>
      <p:sp>
        <p:nvSpPr>
          <p:cNvPr id="12" name="Freeform 12"/>
          <p:cNvSpPr/>
          <p:nvPr/>
        </p:nvSpPr>
        <p:spPr>
          <a:xfrm>
            <a:off x="465490" y="1028700"/>
            <a:ext cx="3230349" cy="3596542"/>
          </a:xfrm>
          <a:custGeom>
            <a:avLst/>
            <a:gdLst/>
            <a:ahLst/>
            <a:cxnLst/>
            <a:rect l="l" t="t" r="r" b="b"/>
            <a:pathLst>
              <a:path w="3230349" h="3596542">
                <a:moveTo>
                  <a:pt x="0" y="0"/>
                </a:moveTo>
                <a:lnTo>
                  <a:pt x="3230349" y="0"/>
                </a:lnTo>
                <a:lnTo>
                  <a:pt x="3230349" y="3596542"/>
                </a:lnTo>
                <a:lnTo>
                  <a:pt x="0" y="35965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887739" y="9191286"/>
            <a:ext cx="3243226" cy="3457319"/>
          </a:xfrm>
          <a:custGeom>
            <a:avLst/>
            <a:gdLst/>
            <a:ahLst/>
            <a:cxnLst/>
            <a:rect l="l" t="t" r="r" b="b"/>
            <a:pathLst>
              <a:path w="3243226" h="3457319">
                <a:moveTo>
                  <a:pt x="0" y="0"/>
                </a:moveTo>
                <a:lnTo>
                  <a:pt x="3243226" y="0"/>
                </a:lnTo>
                <a:lnTo>
                  <a:pt x="3243226" y="3457319"/>
                </a:lnTo>
                <a:lnTo>
                  <a:pt x="0" y="34573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3788215" y="-85003"/>
            <a:ext cx="7795145" cy="1955873"/>
          </a:xfrm>
          <a:custGeom>
            <a:avLst/>
            <a:gdLst/>
            <a:ahLst/>
            <a:cxnLst/>
            <a:rect l="l" t="t" r="r" b="b"/>
            <a:pathLst>
              <a:path w="7795145" h="1955873">
                <a:moveTo>
                  <a:pt x="0" y="0"/>
                </a:moveTo>
                <a:lnTo>
                  <a:pt x="7795146" y="0"/>
                </a:lnTo>
                <a:lnTo>
                  <a:pt x="7795146" y="1955873"/>
                </a:lnTo>
                <a:lnTo>
                  <a:pt x="0" y="19558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14667967" y="6985245"/>
            <a:ext cx="4993097" cy="4412082"/>
          </a:xfrm>
          <a:custGeom>
            <a:avLst/>
            <a:gdLst/>
            <a:ahLst/>
            <a:cxnLst/>
            <a:rect l="l" t="t" r="r" b="b"/>
            <a:pathLst>
              <a:path w="4993097" h="4412082">
                <a:moveTo>
                  <a:pt x="0" y="0"/>
                </a:moveTo>
                <a:lnTo>
                  <a:pt x="4993097" y="0"/>
                </a:lnTo>
                <a:lnTo>
                  <a:pt x="4993097" y="4412082"/>
                </a:lnTo>
                <a:lnTo>
                  <a:pt x="0" y="44120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a:off x="-1467848" y="6640136"/>
            <a:ext cx="4993097" cy="4412082"/>
          </a:xfrm>
          <a:custGeom>
            <a:avLst/>
            <a:gdLst/>
            <a:ahLst/>
            <a:cxnLst/>
            <a:rect l="l" t="t" r="r" b="b"/>
            <a:pathLst>
              <a:path w="4993097" h="4412082">
                <a:moveTo>
                  <a:pt x="0" y="0"/>
                </a:moveTo>
                <a:lnTo>
                  <a:pt x="4993096" y="0"/>
                </a:lnTo>
                <a:lnTo>
                  <a:pt x="4993096" y="4412081"/>
                </a:lnTo>
                <a:lnTo>
                  <a:pt x="0" y="44120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a:off x="10950190" y="4625242"/>
            <a:ext cx="5527794" cy="16001508"/>
          </a:xfrm>
          <a:custGeom>
            <a:avLst/>
            <a:gdLst/>
            <a:ahLst/>
            <a:cxnLst/>
            <a:rect l="l" t="t" r="r" b="b"/>
            <a:pathLst>
              <a:path w="5527794" h="16001508">
                <a:moveTo>
                  <a:pt x="0" y="0"/>
                </a:moveTo>
                <a:lnTo>
                  <a:pt x="5527794" y="0"/>
                </a:lnTo>
                <a:lnTo>
                  <a:pt x="5527794" y="16001508"/>
                </a:lnTo>
                <a:lnTo>
                  <a:pt x="0" y="160015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Freeform 18"/>
          <p:cNvSpPr/>
          <p:nvPr/>
        </p:nvSpPr>
        <p:spPr>
          <a:xfrm rot="4487257">
            <a:off x="10915397" y="-825346"/>
            <a:ext cx="5597379" cy="2805686"/>
          </a:xfrm>
          <a:custGeom>
            <a:avLst/>
            <a:gdLst/>
            <a:ahLst/>
            <a:cxnLst/>
            <a:rect l="l" t="t" r="r" b="b"/>
            <a:pathLst>
              <a:path w="5597379" h="2805686">
                <a:moveTo>
                  <a:pt x="0" y="0"/>
                </a:moveTo>
                <a:lnTo>
                  <a:pt x="5597379" y="0"/>
                </a:lnTo>
                <a:lnTo>
                  <a:pt x="5597379" y="2805687"/>
                </a:lnTo>
                <a:lnTo>
                  <a:pt x="0" y="280568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9" name="TextBox 19"/>
          <p:cNvSpPr txBox="1"/>
          <p:nvPr/>
        </p:nvSpPr>
        <p:spPr>
          <a:xfrm>
            <a:off x="3525248" y="1538407"/>
            <a:ext cx="8321079" cy="1819909"/>
          </a:xfrm>
          <a:prstGeom prst="rect">
            <a:avLst/>
          </a:prstGeom>
        </p:spPr>
        <p:txBody>
          <a:bodyPr lIns="0" tIns="0" rIns="0" bIns="0" rtlCol="0" anchor="t">
            <a:spAutoFit/>
          </a:bodyPr>
          <a:lstStyle/>
          <a:p>
            <a:pPr marL="0" lvl="0" indent="0" algn="l">
              <a:lnSpc>
                <a:spcPts val="14140"/>
              </a:lnSpc>
              <a:spcBef>
                <a:spcPct val="0"/>
              </a:spcBef>
            </a:pPr>
            <a:r>
              <a:rPr lang="en-US" sz="10100" b="1">
                <a:solidFill>
                  <a:srgbClr val="FFFFFF"/>
                </a:solidFill>
                <a:latin typeface="Poppins Bold"/>
                <a:ea typeface="Poppins Bold"/>
                <a:cs typeface="Poppins Bold"/>
                <a:sym typeface="Poppins Bold"/>
              </a:rPr>
              <a:t>RESULTADO</a:t>
            </a:r>
          </a:p>
        </p:txBody>
      </p:sp>
      <p:sp>
        <p:nvSpPr>
          <p:cNvPr id="20" name="TextBox 20"/>
          <p:cNvSpPr txBox="1"/>
          <p:nvPr/>
        </p:nvSpPr>
        <p:spPr>
          <a:xfrm>
            <a:off x="4489906" y="5502901"/>
            <a:ext cx="5495626" cy="2600325"/>
          </a:xfrm>
          <a:prstGeom prst="rect">
            <a:avLst/>
          </a:prstGeom>
        </p:spPr>
        <p:txBody>
          <a:bodyPr lIns="0" tIns="0" rIns="0" bIns="0" rtlCol="0" anchor="t">
            <a:spAutoFit/>
          </a:bodyPr>
          <a:lstStyle/>
          <a:p>
            <a:pPr algn="ctr">
              <a:lnSpc>
                <a:spcPts val="5220"/>
              </a:lnSpc>
            </a:pPr>
            <a:r>
              <a:rPr lang="en-US" sz="3600" b="1">
                <a:solidFill>
                  <a:srgbClr val="000000"/>
                </a:solidFill>
                <a:latin typeface="Montserrat Bold"/>
                <a:ea typeface="Montserrat Bold"/>
                <a:cs typeface="Montserrat Bold"/>
                <a:sym typeface="Montserrat Bold"/>
              </a:rPr>
              <a:t>El último usuario que se registró en nuestro sistema es Cathalina</a:t>
            </a:r>
          </a:p>
          <a:p>
            <a:pPr marL="0" lvl="1" indent="0" algn="ctr">
              <a:lnSpc>
                <a:spcPts val="5220"/>
              </a:lnSpc>
              <a:spcBef>
                <a:spcPct val="0"/>
              </a:spcBef>
            </a:pPr>
            <a:r>
              <a:rPr lang="en-US" sz="3600" b="1">
                <a:solidFill>
                  <a:srgbClr val="000000"/>
                </a:solidFill>
                <a:latin typeface="Montserrat Bold"/>
                <a:ea typeface="Montserrat Bold"/>
                <a:cs typeface="Montserrat Bold"/>
                <a:sym typeface="Montserrat Bold"/>
              </a:rPr>
              <a:t>Megía </a:t>
            </a:r>
          </a:p>
        </p:txBody>
      </p:sp>
      <p:sp>
        <p:nvSpPr>
          <p:cNvPr id="21" name="Freeform 21"/>
          <p:cNvSpPr/>
          <p:nvPr/>
        </p:nvSpPr>
        <p:spPr>
          <a:xfrm>
            <a:off x="15840244" y="-2206041"/>
            <a:ext cx="4993097" cy="4412082"/>
          </a:xfrm>
          <a:custGeom>
            <a:avLst/>
            <a:gdLst/>
            <a:ahLst/>
            <a:cxnLst/>
            <a:rect l="l" t="t" r="r" b="b"/>
            <a:pathLst>
              <a:path w="4993097" h="4412082">
                <a:moveTo>
                  <a:pt x="0" y="0"/>
                </a:moveTo>
                <a:lnTo>
                  <a:pt x="4993096" y="0"/>
                </a:lnTo>
                <a:lnTo>
                  <a:pt x="4993096" y="4412082"/>
                </a:lnTo>
                <a:lnTo>
                  <a:pt x="0" y="44120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8589" y="67397"/>
            <a:ext cx="20330497" cy="12005431"/>
          </a:xfrm>
          <a:custGeom>
            <a:avLst/>
            <a:gdLst/>
            <a:ahLst/>
            <a:cxnLst/>
            <a:rect l="l" t="t" r="r" b="b"/>
            <a:pathLst>
              <a:path w="20330497" h="12005431">
                <a:moveTo>
                  <a:pt x="0" y="0"/>
                </a:moveTo>
                <a:lnTo>
                  <a:pt x="20330497" y="0"/>
                </a:lnTo>
                <a:lnTo>
                  <a:pt x="20330497" y="12005432"/>
                </a:lnTo>
                <a:lnTo>
                  <a:pt x="0" y="12005432"/>
                </a:lnTo>
                <a:lnTo>
                  <a:pt x="0" y="0"/>
                </a:lnTo>
                <a:close/>
              </a:path>
            </a:pathLst>
          </a:custGeom>
          <a:blipFill>
            <a:blip r:embed="rId2"/>
            <a:stretch>
              <a:fillRect t="-10328" b="-10328"/>
            </a:stretch>
          </a:blipFill>
        </p:spPr>
      </p:sp>
      <p:grpSp>
        <p:nvGrpSpPr>
          <p:cNvPr id="3" name="Group 3"/>
          <p:cNvGrpSpPr/>
          <p:nvPr/>
        </p:nvGrpSpPr>
        <p:grpSpPr>
          <a:xfrm>
            <a:off x="1763500" y="3056847"/>
            <a:ext cx="14761000" cy="5668167"/>
            <a:chOff x="0" y="0"/>
            <a:chExt cx="4365650" cy="1676393"/>
          </a:xfrm>
        </p:grpSpPr>
        <p:sp>
          <p:nvSpPr>
            <p:cNvPr id="4" name="Freeform 4"/>
            <p:cNvSpPr/>
            <p:nvPr/>
          </p:nvSpPr>
          <p:spPr>
            <a:xfrm>
              <a:off x="0" y="0"/>
              <a:ext cx="4365650" cy="1676393"/>
            </a:xfrm>
            <a:custGeom>
              <a:avLst/>
              <a:gdLst/>
              <a:ahLst/>
              <a:cxnLst/>
              <a:rect l="l" t="t" r="r" b="b"/>
              <a:pathLst>
                <a:path w="4365650" h="1676393">
                  <a:moveTo>
                    <a:pt x="30945" y="0"/>
                  </a:moveTo>
                  <a:lnTo>
                    <a:pt x="4334705" y="0"/>
                  </a:lnTo>
                  <a:cubicBezTo>
                    <a:pt x="4342912" y="0"/>
                    <a:pt x="4350783" y="3260"/>
                    <a:pt x="4356586" y="9063"/>
                  </a:cubicBezTo>
                  <a:cubicBezTo>
                    <a:pt x="4362390" y="14867"/>
                    <a:pt x="4365650" y="22738"/>
                    <a:pt x="4365650" y="30945"/>
                  </a:cubicBezTo>
                  <a:lnTo>
                    <a:pt x="4365650" y="1645448"/>
                  </a:lnTo>
                  <a:cubicBezTo>
                    <a:pt x="4365650" y="1653655"/>
                    <a:pt x="4362390" y="1661526"/>
                    <a:pt x="4356586" y="1667329"/>
                  </a:cubicBezTo>
                  <a:cubicBezTo>
                    <a:pt x="4350783" y="1673132"/>
                    <a:pt x="4342912" y="1676393"/>
                    <a:pt x="4334705" y="1676393"/>
                  </a:cubicBezTo>
                  <a:lnTo>
                    <a:pt x="30945" y="1676393"/>
                  </a:lnTo>
                  <a:cubicBezTo>
                    <a:pt x="22738" y="1676393"/>
                    <a:pt x="14867" y="1673132"/>
                    <a:pt x="9063" y="1667329"/>
                  </a:cubicBezTo>
                  <a:cubicBezTo>
                    <a:pt x="3260" y="1661526"/>
                    <a:pt x="0" y="1653655"/>
                    <a:pt x="0" y="1645448"/>
                  </a:cubicBezTo>
                  <a:lnTo>
                    <a:pt x="0" y="30945"/>
                  </a:lnTo>
                  <a:cubicBezTo>
                    <a:pt x="0" y="22738"/>
                    <a:pt x="3260" y="14867"/>
                    <a:pt x="9063" y="9063"/>
                  </a:cubicBezTo>
                  <a:cubicBezTo>
                    <a:pt x="14867" y="3260"/>
                    <a:pt x="22738" y="0"/>
                    <a:pt x="30945" y="0"/>
                  </a:cubicBezTo>
                  <a:close/>
                </a:path>
              </a:pathLst>
            </a:custGeom>
            <a:solidFill>
              <a:srgbClr val="A6A6A6"/>
            </a:solidFill>
            <a:ln w="57150" cap="rnd">
              <a:solidFill>
                <a:srgbClr val="FFFFFF"/>
              </a:solidFill>
              <a:prstDash val="solid"/>
              <a:round/>
            </a:ln>
          </p:spPr>
        </p:sp>
        <p:sp>
          <p:nvSpPr>
            <p:cNvPr id="5" name="TextBox 5"/>
            <p:cNvSpPr txBox="1"/>
            <p:nvPr/>
          </p:nvSpPr>
          <p:spPr>
            <a:xfrm>
              <a:off x="0" y="-95250"/>
              <a:ext cx="4365650" cy="1771643"/>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6" name="Group 6"/>
          <p:cNvGrpSpPr/>
          <p:nvPr/>
        </p:nvGrpSpPr>
        <p:grpSpPr>
          <a:xfrm>
            <a:off x="4882632" y="1102377"/>
            <a:ext cx="8324541" cy="2272984"/>
            <a:chOff x="0" y="0"/>
            <a:chExt cx="2462030" cy="672248"/>
          </a:xfrm>
        </p:grpSpPr>
        <p:sp>
          <p:nvSpPr>
            <p:cNvPr id="7" name="Freeform 7"/>
            <p:cNvSpPr/>
            <p:nvPr/>
          </p:nvSpPr>
          <p:spPr>
            <a:xfrm>
              <a:off x="0" y="0"/>
              <a:ext cx="2462031" cy="672248"/>
            </a:xfrm>
            <a:custGeom>
              <a:avLst/>
              <a:gdLst/>
              <a:ahLst/>
              <a:cxnLst/>
              <a:rect l="l" t="t" r="r" b="b"/>
              <a:pathLst>
                <a:path w="2462031" h="672248">
                  <a:moveTo>
                    <a:pt x="54871" y="0"/>
                  </a:moveTo>
                  <a:lnTo>
                    <a:pt x="2407160" y="0"/>
                  </a:lnTo>
                  <a:cubicBezTo>
                    <a:pt x="2421712" y="0"/>
                    <a:pt x="2435669" y="5781"/>
                    <a:pt x="2445959" y="16071"/>
                  </a:cubicBezTo>
                  <a:cubicBezTo>
                    <a:pt x="2456249" y="26361"/>
                    <a:pt x="2462031" y="40318"/>
                    <a:pt x="2462031" y="54871"/>
                  </a:cubicBezTo>
                  <a:lnTo>
                    <a:pt x="2462031" y="617377"/>
                  </a:lnTo>
                  <a:cubicBezTo>
                    <a:pt x="2462031" y="647681"/>
                    <a:pt x="2437464" y="672248"/>
                    <a:pt x="2407160" y="672248"/>
                  </a:cubicBezTo>
                  <a:lnTo>
                    <a:pt x="54871" y="672248"/>
                  </a:lnTo>
                  <a:cubicBezTo>
                    <a:pt x="24566" y="672248"/>
                    <a:pt x="0" y="647681"/>
                    <a:pt x="0" y="617377"/>
                  </a:cubicBezTo>
                  <a:lnTo>
                    <a:pt x="0" y="54871"/>
                  </a:lnTo>
                  <a:cubicBezTo>
                    <a:pt x="0" y="24566"/>
                    <a:pt x="24566" y="0"/>
                    <a:pt x="54871"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8" name="TextBox 8"/>
            <p:cNvSpPr txBox="1"/>
            <p:nvPr/>
          </p:nvSpPr>
          <p:spPr>
            <a:xfrm>
              <a:off x="0" y="-95250"/>
              <a:ext cx="2462030" cy="767498"/>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9" name="Freeform 9"/>
          <p:cNvSpPr/>
          <p:nvPr/>
        </p:nvSpPr>
        <p:spPr>
          <a:xfrm>
            <a:off x="15110626" y="447548"/>
            <a:ext cx="4924524" cy="2314526"/>
          </a:xfrm>
          <a:custGeom>
            <a:avLst/>
            <a:gdLst/>
            <a:ahLst/>
            <a:cxnLst/>
            <a:rect l="l" t="t" r="r" b="b"/>
            <a:pathLst>
              <a:path w="4924524" h="2314526">
                <a:moveTo>
                  <a:pt x="0" y="0"/>
                </a:moveTo>
                <a:lnTo>
                  <a:pt x="4924524" y="0"/>
                </a:lnTo>
                <a:lnTo>
                  <a:pt x="4924524" y="2314526"/>
                </a:lnTo>
                <a:lnTo>
                  <a:pt x="0" y="23145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flipH="1">
            <a:off x="-1945418" y="447548"/>
            <a:ext cx="4295803" cy="2019027"/>
          </a:xfrm>
          <a:custGeom>
            <a:avLst/>
            <a:gdLst/>
            <a:ahLst/>
            <a:cxnLst/>
            <a:rect l="l" t="t" r="r" b="b"/>
            <a:pathLst>
              <a:path w="4295803" h="2019027">
                <a:moveTo>
                  <a:pt x="4295803" y="0"/>
                </a:moveTo>
                <a:lnTo>
                  <a:pt x="0" y="0"/>
                </a:lnTo>
                <a:lnTo>
                  <a:pt x="0" y="2019027"/>
                </a:lnTo>
                <a:lnTo>
                  <a:pt x="4295803" y="2019027"/>
                </a:lnTo>
                <a:lnTo>
                  <a:pt x="429580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4145571" y="1183090"/>
            <a:ext cx="7315200" cy="2566970"/>
          </a:xfrm>
          <a:custGeom>
            <a:avLst/>
            <a:gdLst/>
            <a:ahLst/>
            <a:cxnLst/>
            <a:rect l="l" t="t" r="r" b="b"/>
            <a:pathLst>
              <a:path w="7315200" h="2566970">
                <a:moveTo>
                  <a:pt x="0" y="0"/>
                </a:moveTo>
                <a:lnTo>
                  <a:pt x="7315200" y="0"/>
                </a:lnTo>
                <a:lnTo>
                  <a:pt x="7315200" y="2566970"/>
                </a:lnTo>
                <a:lnTo>
                  <a:pt x="0" y="25669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5407424" y="1130007"/>
            <a:ext cx="7274957" cy="2046275"/>
          </a:xfrm>
          <a:prstGeom prst="rect">
            <a:avLst/>
          </a:prstGeom>
        </p:spPr>
        <p:txBody>
          <a:bodyPr lIns="0" tIns="0" rIns="0" bIns="0" rtlCol="0" anchor="t">
            <a:spAutoFit/>
          </a:bodyPr>
          <a:lstStyle/>
          <a:p>
            <a:pPr algn="ctr">
              <a:lnSpc>
                <a:spcPts val="7963"/>
              </a:lnSpc>
            </a:pPr>
            <a:r>
              <a:rPr lang="en-US" sz="5688" b="1">
                <a:solidFill>
                  <a:srgbClr val="FFFFFF"/>
                </a:solidFill>
                <a:latin typeface="Poppins Bold"/>
                <a:ea typeface="Poppins Bold"/>
                <a:cs typeface="Poppins Bold"/>
                <a:sym typeface="Poppins Bold"/>
              </a:rPr>
              <a:t>sentencias</a:t>
            </a:r>
          </a:p>
          <a:p>
            <a:pPr marL="0" lvl="0" indent="0" algn="ctr">
              <a:lnSpc>
                <a:spcPts val="7963"/>
              </a:lnSpc>
              <a:spcBef>
                <a:spcPct val="0"/>
              </a:spcBef>
            </a:pPr>
            <a:r>
              <a:rPr lang="en-US" sz="5688" b="1">
                <a:solidFill>
                  <a:srgbClr val="FFFFFF"/>
                </a:solidFill>
                <a:latin typeface="Poppins Bold"/>
                <a:ea typeface="Poppins Bold"/>
                <a:cs typeface="Poppins Bold"/>
                <a:sym typeface="Poppins Bold"/>
              </a:rPr>
              <a:t>switch -case</a:t>
            </a:r>
          </a:p>
        </p:txBody>
      </p:sp>
      <p:sp>
        <p:nvSpPr>
          <p:cNvPr id="13" name="Freeform 13"/>
          <p:cNvSpPr/>
          <p:nvPr/>
        </p:nvSpPr>
        <p:spPr>
          <a:xfrm>
            <a:off x="8576322" y="609312"/>
            <a:ext cx="7315200" cy="2566970"/>
          </a:xfrm>
          <a:custGeom>
            <a:avLst/>
            <a:gdLst/>
            <a:ahLst/>
            <a:cxnLst/>
            <a:rect l="l" t="t" r="r" b="b"/>
            <a:pathLst>
              <a:path w="7315200" h="2566970">
                <a:moveTo>
                  <a:pt x="0" y="0"/>
                </a:moveTo>
                <a:lnTo>
                  <a:pt x="7315200" y="0"/>
                </a:lnTo>
                <a:lnTo>
                  <a:pt x="7315200" y="2566970"/>
                </a:lnTo>
                <a:lnTo>
                  <a:pt x="0" y="25669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1028700" y="8725014"/>
            <a:ext cx="4870972" cy="1062758"/>
          </a:xfrm>
          <a:custGeom>
            <a:avLst/>
            <a:gdLst/>
            <a:ahLst/>
            <a:cxnLst/>
            <a:rect l="l" t="t" r="r" b="b"/>
            <a:pathLst>
              <a:path w="4870972" h="1062758">
                <a:moveTo>
                  <a:pt x="0" y="0"/>
                </a:moveTo>
                <a:lnTo>
                  <a:pt x="4870972" y="0"/>
                </a:lnTo>
                <a:lnTo>
                  <a:pt x="4870972" y="1062758"/>
                </a:lnTo>
                <a:lnTo>
                  <a:pt x="0" y="10627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flipH="1">
            <a:off x="12675140" y="2312604"/>
            <a:ext cx="4870972" cy="1062758"/>
          </a:xfrm>
          <a:custGeom>
            <a:avLst/>
            <a:gdLst/>
            <a:ahLst/>
            <a:cxnLst/>
            <a:rect l="l" t="t" r="r" b="b"/>
            <a:pathLst>
              <a:path w="4870972" h="1062758">
                <a:moveTo>
                  <a:pt x="4870972" y="0"/>
                </a:moveTo>
                <a:lnTo>
                  <a:pt x="0" y="0"/>
                </a:lnTo>
                <a:lnTo>
                  <a:pt x="0" y="1062757"/>
                </a:lnTo>
                <a:lnTo>
                  <a:pt x="4870972" y="1062757"/>
                </a:lnTo>
                <a:lnTo>
                  <a:pt x="4870972"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308589" y="5141593"/>
            <a:ext cx="1949785" cy="5511760"/>
          </a:xfrm>
          <a:custGeom>
            <a:avLst/>
            <a:gdLst/>
            <a:ahLst/>
            <a:cxnLst/>
            <a:rect l="l" t="t" r="r" b="b"/>
            <a:pathLst>
              <a:path w="1949785" h="5511760">
                <a:moveTo>
                  <a:pt x="0" y="0"/>
                </a:moveTo>
                <a:lnTo>
                  <a:pt x="1949786" y="0"/>
                </a:lnTo>
                <a:lnTo>
                  <a:pt x="1949786" y="5511760"/>
                </a:lnTo>
                <a:lnTo>
                  <a:pt x="0" y="5511760"/>
                </a:lnTo>
                <a:lnTo>
                  <a:pt x="0" y="0"/>
                </a:lnTo>
                <a:close/>
              </a:path>
            </a:pathLst>
          </a:custGeom>
          <a:blipFill>
            <a:blip r:embed="rId9"/>
            <a:stretch>
              <a:fillRect/>
            </a:stretch>
          </a:blipFill>
        </p:spPr>
      </p:sp>
      <p:sp>
        <p:nvSpPr>
          <p:cNvPr id="17" name="Freeform 17"/>
          <p:cNvSpPr/>
          <p:nvPr/>
        </p:nvSpPr>
        <p:spPr>
          <a:xfrm>
            <a:off x="5486400" y="8651385"/>
            <a:ext cx="6747522" cy="3067055"/>
          </a:xfrm>
          <a:custGeom>
            <a:avLst/>
            <a:gdLst/>
            <a:ahLst/>
            <a:cxnLst/>
            <a:rect l="l" t="t" r="r" b="b"/>
            <a:pathLst>
              <a:path w="6747522" h="3067055">
                <a:moveTo>
                  <a:pt x="0" y="0"/>
                </a:moveTo>
                <a:lnTo>
                  <a:pt x="6747522" y="0"/>
                </a:lnTo>
                <a:lnTo>
                  <a:pt x="6747522" y="3067056"/>
                </a:lnTo>
                <a:lnTo>
                  <a:pt x="0" y="30670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9699068" y="4068807"/>
            <a:ext cx="5966626" cy="4002612"/>
          </a:xfrm>
          <a:custGeom>
            <a:avLst/>
            <a:gdLst/>
            <a:ahLst/>
            <a:cxnLst/>
            <a:rect l="l" t="t" r="r" b="b"/>
            <a:pathLst>
              <a:path w="5966626" h="4002612">
                <a:moveTo>
                  <a:pt x="0" y="0"/>
                </a:moveTo>
                <a:lnTo>
                  <a:pt x="5966626" y="0"/>
                </a:lnTo>
                <a:lnTo>
                  <a:pt x="5966626" y="4002612"/>
                </a:lnTo>
                <a:lnTo>
                  <a:pt x="0" y="4002612"/>
                </a:lnTo>
                <a:lnTo>
                  <a:pt x="0" y="0"/>
                </a:lnTo>
                <a:close/>
              </a:path>
            </a:pathLst>
          </a:custGeom>
          <a:blipFill>
            <a:blip r:embed="rId12"/>
            <a:stretch>
              <a:fillRect/>
            </a:stretch>
          </a:blipFill>
        </p:spPr>
      </p:sp>
      <p:sp>
        <p:nvSpPr>
          <p:cNvPr id="19" name="Freeform 19"/>
          <p:cNvSpPr/>
          <p:nvPr/>
        </p:nvSpPr>
        <p:spPr>
          <a:xfrm>
            <a:off x="13207173" y="5890930"/>
            <a:ext cx="5175623" cy="6399857"/>
          </a:xfrm>
          <a:custGeom>
            <a:avLst/>
            <a:gdLst/>
            <a:ahLst/>
            <a:cxnLst/>
            <a:rect l="l" t="t" r="r" b="b"/>
            <a:pathLst>
              <a:path w="5175623" h="6399857">
                <a:moveTo>
                  <a:pt x="0" y="0"/>
                </a:moveTo>
                <a:lnTo>
                  <a:pt x="5175623" y="0"/>
                </a:lnTo>
                <a:lnTo>
                  <a:pt x="5175623" y="6399858"/>
                </a:lnTo>
                <a:lnTo>
                  <a:pt x="0" y="639985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0" name="TextBox 20"/>
          <p:cNvSpPr txBox="1"/>
          <p:nvPr/>
        </p:nvSpPr>
        <p:spPr>
          <a:xfrm>
            <a:off x="2396478" y="3627708"/>
            <a:ext cx="6179844" cy="4837186"/>
          </a:xfrm>
          <a:prstGeom prst="rect">
            <a:avLst/>
          </a:prstGeom>
        </p:spPr>
        <p:txBody>
          <a:bodyPr lIns="0" tIns="0" rIns="0" bIns="0" rtlCol="0" anchor="t">
            <a:spAutoFit/>
          </a:bodyPr>
          <a:lstStyle/>
          <a:p>
            <a:pPr algn="ctr">
              <a:lnSpc>
                <a:spcPts val="2978"/>
              </a:lnSpc>
            </a:pPr>
            <a:r>
              <a:rPr lang="en-US" sz="2053" b="1">
                <a:solidFill>
                  <a:srgbClr val="CFBDFF"/>
                </a:solidFill>
                <a:latin typeface="Montserrat Bold"/>
                <a:ea typeface="Montserrat Bold"/>
                <a:cs typeface="Montserrat Bold"/>
                <a:sym typeface="Montserrat Bold"/>
              </a:rPr>
              <a:t>Sentencias “uso de casos” </a:t>
            </a:r>
          </a:p>
          <a:p>
            <a:pPr algn="ctr">
              <a:lnSpc>
                <a:spcPts val="2978"/>
              </a:lnSpc>
            </a:pPr>
            <a:r>
              <a:rPr lang="en-US" sz="2053" b="1">
                <a:solidFill>
                  <a:srgbClr val="000000"/>
                </a:solidFill>
                <a:latin typeface="Montserrat Bold"/>
                <a:ea typeface="Montserrat Bold"/>
                <a:cs typeface="Montserrat Bold"/>
                <a:sym typeface="Montserrat Bold"/>
              </a:rPr>
              <a:t>└┈ se agrega a nuestro código con el fin de transformar eficientemente un número (1-7) en el nombre de día correspondiente, mostrando un mensaje conciso sobre el dia de reservación elegido.</a:t>
            </a:r>
          </a:p>
          <a:p>
            <a:pPr algn="ctr">
              <a:lnSpc>
                <a:spcPts val="2978"/>
              </a:lnSpc>
            </a:pPr>
            <a:r>
              <a:rPr lang="en-US" sz="2053" b="1">
                <a:solidFill>
                  <a:srgbClr val="CFBDFF"/>
                </a:solidFill>
                <a:latin typeface="Montserrat Bold"/>
                <a:ea typeface="Montserrat Bold"/>
                <a:cs typeface="Montserrat Bold"/>
                <a:sym typeface="Montserrat Bold"/>
              </a:rPr>
              <a:t>$dia</a:t>
            </a:r>
            <a:r>
              <a:rPr lang="en-US" sz="2053" b="1">
                <a:solidFill>
                  <a:srgbClr val="000000"/>
                </a:solidFill>
                <a:latin typeface="Montserrat Bold"/>
                <a:ea typeface="Montserrat Bold"/>
                <a:cs typeface="Montserrat Bold"/>
                <a:sym typeface="Montserrat Bold"/>
              </a:rPr>
              <a:t>  =  expresión a evaluar.</a:t>
            </a:r>
          </a:p>
          <a:p>
            <a:pPr algn="ctr">
              <a:lnSpc>
                <a:spcPts val="2978"/>
              </a:lnSpc>
            </a:pPr>
            <a:r>
              <a:rPr lang="en-US" sz="2053" b="1">
                <a:solidFill>
                  <a:srgbClr val="000000"/>
                </a:solidFill>
                <a:latin typeface="Montserrat Bold"/>
                <a:ea typeface="Montserrat Bold"/>
                <a:cs typeface="Montserrat Bold"/>
                <a:sym typeface="Montserrat Bold"/>
              </a:rPr>
              <a:t>                      </a:t>
            </a:r>
            <a:r>
              <a:rPr lang="en-US" sz="2053" b="1">
                <a:solidFill>
                  <a:srgbClr val="CFBDFF"/>
                </a:solidFill>
                <a:latin typeface="Montserrat Bold"/>
                <a:ea typeface="Montserrat Bold"/>
                <a:cs typeface="Montserrat Bold"/>
                <a:sym typeface="Montserrat Bold"/>
              </a:rPr>
              <a:t>case</a:t>
            </a:r>
            <a:r>
              <a:rPr lang="en-US" sz="2053" b="1">
                <a:solidFill>
                  <a:srgbClr val="000000"/>
                </a:solidFill>
                <a:latin typeface="Montserrat Bold"/>
                <a:ea typeface="Montserrat Bold"/>
                <a:cs typeface="Montserrat Bold"/>
                <a:sym typeface="Montserrat Bold"/>
              </a:rPr>
              <a:t> =  compara el valor de la variable con un valor específico.</a:t>
            </a:r>
          </a:p>
          <a:p>
            <a:pPr algn="ctr">
              <a:lnSpc>
                <a:spcPts val="2978"/>
              </a:lnSpc>
            </a:pPr>
            <a:r>
              <a:rPr lang="en-US" sz="2053" b="1">
                <a:solidFill>
                  <a:srgbClr val="000000"/>
                </a:solidFill>
                <a:latin typeface="Montserrat Bold"/>
                <a:ea typeface="Montserrat Bold"/>
                <a:cs typeface="Montserrat Bold"/>
                <a:sym typeface="Montserrat Bold"/>
              </a:rPr>
              <a:t>                       </a:t>
            </a:r>
            <a:r>
              <a:rPr lang="en-US" sz="2053" b="1">
                <a:solidFill>
                  <a:srgbClr val="CFBDFF"/>
                </a:solidFill>
                <a:latin typeface="Montserrat Bold"/>
                <a:ea typeface="Montserrat Bold"/>
                <a:cs typeface="Montserrat Bold"/>
                <a:sym typeface="Montserrat Bold"/>
              </a:rPr>
              <a:t>break</a:t>
            </a:r>
            <a:r>
              <a:rPr lang="en-US" sz="2053" b="1">
                <a:solidFill>
                  <a:srgbClr val="000000"/>
                </a:solidFill>
                <a:latin typeface="Montserrat Bold"/>
                <a:ea typeface="Montserrat Bold"/>
                <a:cs typeface="Montserrat Bold"/>
                <a:sym typeface="Montserrat Bold"/>
              </a:rPr>
              <a:t> = se continúa ejecutando los casos a seguir.</a:t>
            </a:r>
          </a:p>
          <a:p>
            <a:pPr marL="0" lvl="1" indent="0" algn="ctr">
              <a:lnSpc>
                <a:spcPts val="2978"/>
              </a:lnSpc>
              <a:spcBef>
                <a:spcPct val="0"/>
              </a:spcBef>
            </a:pPr>
            <a:r>
              <a:rPr lang="en-US" sz="2053" b="1">
                <a:solidFill>
                  <a:srgbClr val="000000"/>
                </a:solidFill>
                <a:latin typeface="Montserrat Bold"/>
                <a:ea typeface="Montserrat Bold"/>
                <a:cs typeface="Montserrat Bold"/>
                <a:sym typeface="Montserrat Bold"/>
              </a:rPr>
              <a:t>                 </a:t>
            </a:r>
            <a:r>
              <a:rPr lang="en-US" sz="2053" b="1">
                <a:solidFill>
                  <a:srgbClr val="CFBDFF"/>
                </a:solidFill>
                <a:latin typeface="Montserrat Bold"/>
                <a:ea typeface="Montserrat Bold"/>
                <a:cs typeface="Montserrat Bold"/>
                <a:sym typeface="Montserrat Bold"/>
              </a:rPr>
              <a:t>default</a:t>
            </a:r>
            <a:r>
              <a:rPr lang="en-US" sz="2053" b="1">
                <a:solidFill>
                  <a:srgbClr val="000000"/>
                </a:solidFill>
                <a:latin typeface="Montserrat Bold"/>
                <a:ea typeface="Montserrat Bold"/>
                <a:cs typeface="Montserrat Bold"/>
                <a:sym typeface="Montserrat Bold"/>
              </a:rPr>
              <a:t> = se hace cuando ningún caso coincide con el valor.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8589" y="67397"/>
            <a:ext cx="20330497" cy="12005431"/>
          </a:xfrm>
          <a:custGeom>
            <a:avLst/>
            <a:gdLst/>
            <a:ahLst/>
            <a:cxnLst/>
            <a:rect l="l" t="t" r="r" b="b"/>
            <a:pathLst>
              <a:path w="20330497" h="12005431">
                <a:moveTo>
                  <a:pt x="0" y="0"/>
                </a:moveTo>
                <a:lnTo>
                  <a:pt x="20330497" y="0"/>
                </a:lnTo>
                <a:lnTo>
                  <a:pt x="20330497" y="12005432"/>
                </a:lnTo>
                <a:lnTo>
                  <a:pt x="0" y="12005432"/>
                </a:lnTo>
                <a:lnTo>
                  <a:pt x="0" y="0"/>
                </a:lnTo>
                <a:close/>
              </a:path>
            </a:pathLst>
          </a:custGeom>
          <a:blipFill>
            <a:blip r:embed="rId2"/>
            <a:stretch>
              <a:fillRect t="-10328" b="-10328"/>
            </a:stretch>
          </a:blipFill>
        </p:spPr>
      </p:sp>
      <p:grpSp>
        <p:nvGrpSpPr>
          <p:cNvPr id="3" name="Group 3"/>
          <p:cNvGrpSpPr/>
          <p:nvPr/>
        </p:nvGrpSpPr>
        <p:grpSpPr>
          <a:xfrm>
            <a:off x="1763500" y="3056847"/>
            <a:ext cx="14761000" cy="5668167"/>
            <a:chOff x="0" y="0"/>
            <a:chExt cx="4365650" cy="1676393"/>
          </a:xfrm>
        </p:grpSpPr>
        <p:sp>
          <p:nvSpPr>
            <p:cNvPr id="4" name="Freeform 4"/>
            <p:cNvSpPr/>
            <p:nvPr/>
          </p:nvSpPr>
          <p:spPr>
            <a:xfrm>
              <a:off x="0" y="0"/>
              <a:ext cx="4365650" cy="1676393"/>
            </a:xfrm>
            <a:custGeom>
              <a:avLst/>
              <a:gdLst/>
              <a:ahLst/>
              <a:cxnLst/>
              <a:rect l="l" t="t" r="r" b="b"/>
              <a:pathLst>
                <a:path w="4365650" h="1676393">
                  <a:moveTo>
                    <a:pt x="30945" y="0"/>
                  </a:moveTo>
                  <a:lnTo>
                    <a:pt x="4334705" y="0"/>
                  </a:lnTo>
                  <a:cubicBezTo>
                    <a:pt x="4342912" y="0"/>
                    <a:pt x="4350783" y="3260"/>
                    <a:pt x="4356586" y="9063"/>
                  </a:cubicBezTo>
                  <a:cubicBezTo>
                    <a:pt x="4362390" y="14867"/>
                    <a:pt x="4365650" y="22738"/>
                    <a:pt x="4365650" y="30945"/>
                  </a:cubicBezTo>
                  <a:lnTo>
                    <a:pt x="4365650" y="1645448"/>
                  </a:lnTo>
                  <a:cubicBezTo>
                    <a:pt x="4365650" y="1653655"/>
                    <a:pt x="4362390" y="1661526"/>
                    <a:pt x="4356586" y="1667329"/>
                  </a:cubicBezTo>
                  <a:cubicBezTo>
                    <a:pt x="4350783" y="1673132"/>
                    <a:pt x="4342912" y="1676393"/>
                    <a:pt x="4334705" y="1676393"/>
                  </a:cubicBezTo>
                  <a:lnTo>
                    <a:pt x="30945" y="1676393"/>
                  </a:lnTo>
                  <a:cubicBezTo>
                    <a:pt x="22738" y="1676393"/>
                    <a:pt x="14867" y="1673132"/>
                    <a:pt x="9063" y="1667329"/>
                  </a:cubicBezTo>
                  <a:cubicBezTo>
                    <a:pt x="3260" y="1661526"/>
                    <a:pt x="0" y="1653655"/>
                    <a:pt x="0" y="1645448"/>
                  </a:cubicBezTo>
                  <a:lnTo>
                    <a:pt x="0" y="30945"/>
                  </a:lnTo>
                  <a:cubicBezTo>
                    <a:pt x="0" y="22738"/>
                    <a:pt x="3260" y="14867"/>
                    <a:pt x="9063" y="9063"/>
                  </a:cubicBezTo>
                  <a:cubicBezTo>
                    <a:pt x="14867" y="3260"/>
                    <a:pt x="22738" y="0"/>
                    <a:pt x="30945"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5" name="TextBox 5"/>
            <p:cNvSpPr txBox="1"/>
            <p:nvPr/>
          </p:nvSpPr>
          <p:spPr>
            <a:xfrm>
              <a:off x="0" y="-95250"/>
              <a:ext cx="4365650" cy="1771643"/>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6" name="Group 6"/>
          <p:cNvGrpSpPr/>
          <p:nvPr/>
        </p:nvGrpSpPr>
        <p:grpSpPr>
          <a:xfrm>
            <a:off x="4882632" y="1102377"/>
            <a:ext cx="8324541" cy="2272984"/>
            <a:chOff x="0" y="0"/>
            <a:chExt cx="2462030" cy="672248"/>
          </a:xfrm>
        </p:grpSpPr>
        <p:sp>
          <p:nvSpPr>
            <p:cNvPr id="7" name="Freeform 7"/>
            <p:cNvSpPr/>
            <p:nvPr/>
          </p:nvSpPr>
          <p:spPr>
            <a:xfrm>
              <a:off x="0" y="0"/>
              <a:ext cx="2462031" cy="672248"/>
            </a:xfrm>
            <a:custGeom>
              <a:avLst/>
              <a:gdLst/>
              <a:ahLst/>
              <a:cxnLst/>
              <a:rect l="l" t="t" r="r" b="b"/>
              <a:pathLst>
                <a:path w="2462031" h="672248">
                  <a:moveTo>
                    <a:pt x="54871" y="0"/>
                  </a:moveTo>
                  <a:lnTo>
                    <a:pt x="2407160" y="0"/>
                  </a:lnTo>
                  <a:cubicBezTo>
                    <a:pt x="2421712" y="0"/>
                    <a:pt x="2435669" y="5781"/>
                    <a:pt x="2445959" y="16071"/>
                  </a:cubicBezTo>
                  <a:cubicBezTo>
                    <a:pt x="2456249" y="26361"/>
                    <a:pt x="2462031" y="40318"/>
                    <a:pt x="2462031" y="54871"/>
                  </a:cubicBezTo>
                  <a:lnTo>
                    <a:pt x="2462031" y="617377"/>
                  </a:lnTo>
                  <a:cubicBezTo>
                    <a:pt x="2462031" y="647681"/>
                    <a:pt x="2437464" y="672248"/>
                    <a:pt x="2407160" y="672248"/>
                  </a:cubicBezTo>
                  <a:lnTo>
                    <a:pt x="54871" y="672248"/>
                  </a:lnTo>
                  <a:cubicBezTo>
                    <a:pt x="24566" y="672248"/>
                    <a:pt x="0" y="647681"/>
                    <a:pt x="0" y="617377"/>
                  </a:cubicBezTo>
                  <a:lnTo>
                    <a:pt x="0" y="54871"/>
                  </a:lnTo>
                  <a:cubicBezTo>
                    <a:pt x="0" y="24566"/>
                    <a:pt x="24566" y="0"/>
                    <a:pt x="54871"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8" name="TextBox 8"/>
            <p:cNvSpPr txBox="1"/>
            <p:nvPr/>
          </p:nvSpPr>
          <p:spPr>
            <a:xfrm>
              <a:off x="0" y="-95250"/>
              <a:ext cx="2462030" cy="767498"/>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9" name="Freeform 9"/>
          <p:cNvSpPr/>
          <p:nvPr/>
        </p:nvSpPr>
        <p:spPr>
          <a:xfrm>
            <a:off x="15110626" y="447548"/>
            <a:ext cx="4924524" cy="2314526"/>
          </a:xfrm>
          <a:custGeom>
            <a:avLst/>
            <a:gdLst/>
            <a:ahLst/>
            <a:cxnLst/>
            <a:rect l="l" t="t" r="r" b="b"/>
            <a:pathLst>
              <a:path w="4924524" h="2314526">
                <a:moveTo>
                  <a:pt x="0" y="0"/>
                </a:moveTo>
                <a:lnTo>
                  <a:pt x="4924524" y="0"/>
                </a:lnTo>
                <a:lnTo>
                  <a:pt x="4924524" y="2314526"/>
                </a:lnTo>
                <a:lnTo>
                  <a:pt x="0" y="23145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flipH="1">
            <a:off x="-1945418" y="447548"/>
            <a:ext cx="4295803" cy="2019027"/>
          </a:xfrm>
          <a:custGeom>
            <a:avLst/>
            <a:gdLst/>
            <a:ahLst/>
            <a:cxnLst/>
            <a:rect l="l" t="t" r="r" b="b"/>
            <a:pathLst>
              <a:path w="4295803" h="2019027">
                <a:moveTo>
                  <a:pt x="4295803" y="0"/>
                </a:moveTo>
                <a:lnTo>
                  <a:pt x="0" y="0"/>
                </a:lnTo>
                <a:lnTo>
                  <a:pt x="0" y="2019027"/>
                </a:lnTo>
                <a:lnTo>
                  <a:pt x="4295803" y="2019027"/>
                </a:lnTo>
                <a:lnTo>
                  <a:pt x="429580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4145571" y="1183090"/>
            <a:ext cx="7315200" cy="2566970"/>
          </a:xfrm>
          <a:custGeom>
            <a:avLst/>
            <a:gdLst/>
            <a:ahLst/>
            <a:cxnLst/>
            <a:rect l="l" t="t" r="r" b="b"/>
            <a:pathLst>
              <a:path w="7315200" h="2566970">
                <a:moveTo>
                  <a:pt x="0" y="0"/>
                </a:moveTo>
                <a:lnTo>
                  <a:pt x="7315200" y="0"/>
                </a:lnTo>
                <a:lnTo>
                  <a:pt x="7315200" y="2566970"/>
                </a:lnTo>
                <a:lnTo>
                  <a:pt x="0" y="25669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5506521" y="1634832"/>
            <a:ext cx="7274957" cy="1036625"/>
          </a:xfrm>
          <a:prstGeom prst="rect">
            <a:avLst/>
          </a:prstGeom>
        </p:spPr>
        <p:txBody>
          <a:bodyPr lIns="0" tIns="0" rIns="0" bIns="0" rtlCol="0" anchor="t">
            <a:spAutoFit/>
          </a:bodyPr>
          <a:lstStyle/>
          <a:p>
            <a:pPr marL="0" lvl="0" indent="0" algn="ctr">
              <a:lnSpc>
                <a:spcPts val="7963"/>
              </a:lnSpc>
              <a:spcBef>
                <a:spcPct val="0"/>
              </a:spcBef>
            </a:pPr>
            <a:r>
              <a:rPr lang="en-US" sz="5688" b="1">
                <a:solidFill>
                  <a:srgbClr val="FFFFFF"/>
                </a:solidFill>
                <a:latin typeface="Poppins Bold"/>
                <a:ea typeface="Poppins Bold"/>
                <a:cs typeface="Poppins Bold"/>
                <a:sym typeface="Poppins Bold"/>
              </a:rPr>
              <a:t>RESULTADOS</a:t>
            </a:r>
          </a:p>
        </p:txBody>
      </p:sp>
      <p:sp>
        <p:nvSpPr>
          <p:cNvPr id="13" name="Freeform 13"/>
          <p:cNvSpPr/>
          <p:nvPr/>
        </p:nvSpPr>
        <p:spPr>
          <a:xfrm>
            <a:off x="8576322" y="609312"/>
            <a:ext cx="7315200" cy="2566970"/>
          </a:xfrm>
          <a:custGeom>
            <a:avLst/>
            <a:gdLst/>
            <a:ahLst/>
            <a:cxnLst/>
            <a:rect l="l" t="t" r="r" b="b"/>
            <a:pathLst>
              <a:path w="7315200" h="2566970">
                <a:moveTo>
                  <a:pt x="0" y="0"/>
                </a:moveTo>
                <a:lnTo>
                  <a:pt x="7315200" y="0"/>
                </a:lnTo>
                <a:lnTo>
                  <a:pt x="7315200" y="2566970"/>
                </a:lnTo>
                <a:lnTo>
                  <a:pt x="0" y="25669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1028700" y="8725014"/>
            <a:ext cx="4870972" cy="1062758"/>
          </a:xfrm>
          <a:custGeom>
            <a:avLst/>
            <a:gdLst/>
            <a:ahLst/>
            <a:cxnLst/>
            <a:rect l="l" t="t" r="r" b="b"/>
            <a:pathLst>
              <a:path w="4870972" h="1062758">
                <a:moveTo>
                  <a:pt x="0" y="0"/>
                </a:moveTo>
                <a:lnTo>
                  <a:pt x="4870972" y="0"/>
                </a:lnTo>
                <a:lnTo>
                  <a:pt x="4870972" y="1062758"/>
                </a:lnTo>
                <a:lnTo>
                  <a:pt x="0" y="10627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flipH="1">
            <a:off x="12675140" y="2312604"/>
            <a:ext cx="4870972" cy="1062758"/>
          </a:xfrm>
          <a:custGeom>
            <a:avLst/>
            <a:gdLst/>
            <a:ahLst/>
            <a:cxnLst/>
            <a:rect l="l" t="t" r="r" b="b"/>
            <a:pathLst>
              <a:path w="4870972" h="1062758">
                <a:moveTo>
                  <a:pt x="4870972" y="0"/>
                </a:moveTo>
                <a:lnTo>
                  <a:pt x="0" y="0"/>
                </a:lnTo>
                <a:lnTo>
                  <a:pt x="0" y="1062757"/>
                </a:lnTo>
                <a:lnTo>
                  <a:pt x="4870972" y="1062757"/>
                </a:lnTo>
                <a:lnTo>
                  <a:pt x="4870972"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308589" y="5141593"/>
            <a:ext cx="1949785" cy="5511760"/>
          </a:xfrm>
          <a:custGeom>
            <a:avLst/>
            <a:gdLst/>
            <a:ahLst/>
            <a:cxnLst/>
            <a:rect l="l" t="t" r="r" b="b"/>
            <a:pathLst>
              <a:path w="1949785" h="5511760">
                <a:moveTo>
                  <a:pt x="0" y="0"/>
                </a:moveTo>
                <a:lnTo>
                  <a:pt x="1949786" y="0"/>
                </a:lnTo>
                <a:lnTo>
                  <a:pt x="1949786" y="5511760"/>
                </a:lnTo>
                <a:lnTo>
                  <a:pt x="0" y="5511760"/>
                </a:lnTo>
                <a:lnTo>
                  <a:pt x="0" y="0"/>
                </a:lnTo>
                <a:close/>
              </a:path>
            </a:pathLst>
          </a:custGeom>
          <a:blipFill>
            <a:blip r:embed="rId9"/>
            <a:stretch>
              <a:fillRect/>
            </a:stretch>
          </a:blipFill>
        </p:spPr>
      </p:sp>
      <p:sp>
        <p:nvSpPr>
          <p:cNvPr id="17" name="Freeform 17"/>
          <p:cNvSpPr/>
          <p:nvPr/>
        </p:nvSpPr>
        <p:spPr>
          <a:xfrm>
            <a:off x="5486400" y="8651385"/>
            <a:ext cx="6747522" cy="3067055"/>
          </a:xfrm>
          <a:custGeom>
            <a:avLst/>
            <a:gdLst/>
            <a:ahLst/>
            <a:cxnLst/>
            <a:rect l="l" t="t" r="r" b="b"/>
            <a:pathLst>
              <a:path w="6747522" h="3067055">
                <a:moveTo>
                  <a:pt x="0" y="0"/>
                </a:moveTo>
                <a:lnTo>
                  <a:pt x="6747522" y="0"/>
                </a:lnTo>
                <a:lnTo>
                  <a:pt x="6747522" y="3067056"/>
                </a:lnTo>
                <a:lnTo>
                  <a:pt x="0" y="30670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12938772" y="5890930"/>
            <a:ext cx="2314241" cy="3314667"/>
          </a:xfrm>
          <a:custGeom>
            <a:avLst/>
            <a:gdLst/>
            <a:ahLst/>
            <a:cxnLst/>
            <a:rect l="l" t="t" r="r" b="b"/>
            <a:pathLst>
              <a:path w="2314241" h="3314667">
                <a:moveTo>
                  <a:pt x="0" y="0"/>
                </a:moveTo>
                <a:lnTo>
                  <a:pt x="2314240" y="0"/>
                </a:lnTo>
                <a:lnTo>
                  <a:pt x="2314240" y="3314668"/>
                </a:lnTo>
                <a:lnTo>
                  <a:pt x="0" y="3314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rot="-1279047">
            <a:off x="10477334" y="4014918"/>
            <a:ext cx="5766112" cy="2631444"/>
          </a:xfrm>
          <a:custGeom>
            <a:avLst/>
            <a:gdLst/>
            <a:ahLst/>
            <a:cxnLst/>
            <a:rect l="l" t="t" r="r" b="b"/>
            <a:pathLst>
              <a:path w="5766112" h="2631444">
                <a:moveTo>
                  <a:pt x="0" y="0"/>
                </a:moveTo>
                <a:lnTo>
                  <a:pt x="5766112" y="0"/>
                </a:lnTo>
                <a:lnTo>
                  <a:pt x="5766112" y="2631444"/>
                </a:lnTo>
                <a:lnTo>
                  <a:pt x="0" y="263144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Freeform 20"/>
          <p:cNvSpPr/>
          <p:nvPr/>
        </p:nvSpPr>
        <p:spPr>
          <a:xfrm>
            <a:off x="13810179" y="6070113"/>
            <a:ext cx="4477821" cy="5536998"/>
          </a:xfrm>
          <a:custGeom>
            <a:avLst/>
            <a:gdLst/>
            <a:ahLst/>
            <a:cxnLst/>
            <a:rect l="l" t="t" r="r" b="b"/>
            <a:pathLst>
              <a:path w="4477821" h="5536998">
                <a:moveTo>
                  <a:pt x="0" y="0"/>
                </a:moveTo>
                <a:lnTo>
                  <a:pt x="4477821" y="0"/>
                </a:lnTo>
                <a:lnTo>
                  <a:pt x="4477821" y="5536998"/>
                </a:lnTo>
                <a:lnTo>
                  <a:pt x="0" y="553699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1" name="TextBox 21"/>
          <p:cNvSpPr txBox="1"/>
          <p:nvPr/>
        </p:nvSpPr>
        <p:spPr>
          <a:xfrm>
            <a:off x="2350385" y="4182780"/>
            <a:ext cx="8392691" cy="3311525"/>
          </a:xfrm>
          <a:prstGeom prst="rect">
            <a:avLst/>
          </a:prstGeom>
        </p:spPr>
        <p:txBody>
          <a:bodyPr lIns="0" tIns="0" rIns="0" bIns="0" rtlCol="0" anchor="t">
            <a:spAutoFit/>
          </a:bodyPr>
          <a:lstStyle/>
          <a:p>
            <a:pPr marL="0" lvl="1" indent="0" algn="ctr">
              <a:lnSpc>
                <a:spcPts val="6669"/>
              </a:lnSpc>
              <a:spcBef>
                <a:spcPct val="0"/>
              </a:spcBef>
            </a:pPr>
            <a:r>
              <a:rPr lang="en-US" sz="4599" b="1">
                <a:solidFill>
                  <a:srgbClr val="000000"/>
                </a:solidFill>
                <a:latin typeface="Montserrat Bold"/>
                <a:ea typeface="Montserrat Bold"/>
                <a:cs typeface="Montserrat Bold"/>
                <a:sym typeface="Montserrat Bold"/>
              </a:rPr>
              <a:t>En base al usuario escogido, el día de reservación elegido en la llamada fue:  jueves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Personalizado</PresentationFormat>
  <Slides>15</Slides>
  <Notes>0</Notes>
  <HiddenSlides>0</HiddenSlides>
  <ScaleCrop>false</ScaleCrop>
  <HeadingPairs>
    <vt:vector size="4" baseType="variant">
      <vt:variant>
        <vt:lpstr>Tema</vt:lpstr>
      </vt:variant>
      <vt:variant>
        <vt:i4>1</vt:i4>
      </vt:variant>
      <vt:variant>
        <vt:lpstr>Títulos de diapositiva</vt:lpstr>
      </vt:variant>
      <vt:variant>
        <vt:i4>15</vt:i4>
      </vt:variant>
    </vt:vector>
  </HeadingPairs>
  <TitlesOfParts>
    <vt:vector size="16" baseType="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Programa</dc:title>
  <cp:revision>2</cp:revision>
  <dcterms:created xsi:type="dcterms:W3CDTF">2006-08-16T00:00:00Z</dcterms:created>
  <dcterms:modified xsi:type="dcterms:W3CDTF">2025-05-21T12:23:55Z</dcterms:modified>
  <dc:identifier>DAGn8ivMRAc</dc:identifier>
</cp:coreProperties>
</file>